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sldIdLst>
    <p:sldId id="264" r:id="rId2"/>
    <p:sldId id="263" r:id="rId3"/>
    <p:sldId id="256" r:id="rId4"/>
    <p:sldId id="257" r:id="rId5"/>
    <p:sldId id="258" r:id="rId6"/>
    <p:sldId id="259" r:id="rId7"/>
    <p:sldId id="261" r:id="rId8"/>
    <p:sldId id="262"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永松　涼華" initials="永松　涼華" lastIdx="1" clrIdx="0">
    <p:extLst>
      <p:ext uri="{19B8F6BF-5375-455C-9EA6-DF929625EA0E}">
        <p15:presenceInfo xmlns:p15="http://schemas.microsoft.com/office/powerpoint/2012/main" userId="S::fko2347035@stu.o-hara.ac.jp::b0109e40-1353-46c1-8ff8-9f8b1cce19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ADF46-4887-4F9A-9EE4-8449DEEB746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607A0A3-A558-4277-9E72-A74AA77A6E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3758585-2E25-4586-8F43-AE0077519947}"/>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86733478-826C-4F82-9828-1C3686DC17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6547942-6BE4-4D4B-B95C-96DA38190944}"/>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16402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B1CBF-D93E-4DFD-AE49-15D90B0BF4F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D3DDF8D-A8DF-4186-BBB1-D995FD700F5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D04FB3-0E92-4195-BDB4-AA964CF509CC}"/>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617A6521-21ED-4BA7-80AF-6D76C900EC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5FC1A1-3E1F-4B1B-A1B9-8E0157DCEF90}"/>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4061239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E601735-8824-4F3E-AF21-D5C8CD062DC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C0AC059-8EC3-4E17-8D74-A1D7BCA0338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887E1E-8B59-4E64-B3A4-AF8B03687520}"/>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CCD82C79-E432-411F-95F8-C3C7A4E8137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5E7BD9-9E4D-4304-911B-4907D73FC97F}"/>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93359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9C629-E826-48DC-A04A-6F6E6FAE66A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CEE8C3-A465-4ECE-8E10-EBD8649E5FA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8CE52E-6583-404A-BAD8-1229EC2A86D9}"/>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0E6846B0-A377-4733-96AA-228920E1F0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DB0A8-3BB3-42CF-B4ED-3E0729216E6D}"/>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2561868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BF762A-0B77-4B39-A5EE-4FBFA5116F9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634E61-7C7D-486A-B0C1-DEF3865C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293B75D-F404-43A0-ACA2-4A6B4439E253}"/>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22BB16CA-F2E0-4F31-836C-894AFD0292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D2A6C0-94A8-4CE5-B18B-05BFD4341E73}"/>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2704452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F086E-5ED0-4997-99F8-9FEBFD4A0F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1369C1-1915-4DCB-AE5E-3EC28335505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ECEFAC9-F765-4699-9CCB-01839F65C63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3550842-BDAA-4D9D-A22E-0C0E5EC4CC84}"/>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6" name="フッター プレースホルダー 5">
            <a:extLst>
              <a:ext uri="{FF2B5EF4-FFF2-40B4-BE49-F238E27FC236}">
                <a16:creationId xmlns:a16="http://schemas.microsoft.com/office/drawing/2014/main" id="{6454923E-6492-4B83-8B53-90A079F05D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AD925A7-31D0-4400-B0B7-03A61F86B31A}"/>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217708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2DBEC-4AC2-4233-BC0F-9F7D7DC10A0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2BB9D2-90DA-4347-B233-5F3F39CE9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F07C1ED-D1A6-4C18-A16C-02FBE50D436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CD7D84-B1F5-4292-B96C-18EAFBF0AC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D10810C-C64F-4E35-B931-9ECC46C46E2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AFEFEE-77A4-4407-89DA-0970A687DF69}"/>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8" name="フッター プレースホルダー 7">
            <a:extLst>
              <a:ext uri="{FF2B5EF4-FFF2-40B4-BE49-F238E27FC236}">
                <a16:creationId xmlns:a16="http://schemas.microsoft.com/office/drawing/2014/main" id="{0F6506D2-E978-40AA-B051-3EBAB3830BC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ABB0C83-BE86-4257-9AD1-1B8A438332A5}"/>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377201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3BDCC-76D8-4303-8813-42C50EBB275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46288C2-4740-45DE-8903-409072D19C78}"/>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4" name="フッター プレースホルダー 3">
            <a:extLst>
              <a:ext uri="{FF2B5EF4-FFF2-40B4-BE49-F238E27FC236}">
                <a16:creationId xmlns:a16="http://schemas.microsoft.com/office/drawing/2014/main" id="{78C31691-6259-48DA-AB8B-03FC95914EC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537EB19-2062-4B2D-A3EF-DDE5271F6EBC}"/>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05201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9A2AA10-06D9-4E79-B135-3CFE71E5AF7F}"/>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3" name="フッター プレースホルダー 2">
            <a:extLst>
              <a:ext uri="{FF2B5EF4-FFF2-40B4-BE49-F238E27FC236}">
                <a16:creationId xmlns:a16="http://schemas.microsoft.com/office/drawing/2014/main" id="{0744ED91-FD2A-480A-9F2A-C24B2FC9D16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7FF410-0C2E-4DCD-978A-3772CF0EF2AD}"/>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974442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75B61-82A8-4D8C-8EE5-0FB26132D2A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2E8D12-AECC-4594-8E7E-ECAF91FA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765B7B6-F2CE-489C-AAA0-57F6DB6E1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81A51B4-DDCE-47E6-9A76-757596D8F384}"/>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6" name="フッター プレースホルダー 5">
            <a:extLst>
              <a:ext uri="{FF2B5EF4-FFF2-40B4-BE49-F238E27FC236}">
                <a16:creationId xmlns:a16="http://schemas.microsoft.com/office/drawing/2014/main" id="{396FC758-1213-43DF-ACD2-613FC6C0F84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0E1B53F-4A9A-4017-9A12-2F4726EBABFA}"/>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91369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61B20-62B9-4408-97E8-14AAC8E7E55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AEDA78A-7F36-4E50-9DA8-90DA17BB82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927F191-F5BD-4E16-98AC-0CFAF077A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9E6BFF-53B5-43CF-A1F1-5A2A9A3E5C97}"/>
              </a:ext>
            </a:extLst>
          </p:cNvPr>
          <p:cNvSpPr>
            <a:spLocks noGrp="1"/>
          </p:cNvSpPr>
          <p:nvPr>
            <p:ph type="dt" sz="half" idx="10"/>
          </p:nvPr>
        </p:nvSpPr>
        <p:spPr/>
        <p:txBody>
          <a:bodyPr/>
          <a:lstStyle/>
          <a:p>
            <a:fld id="{6E15843B-0FDA-4DD9-83F7-B1235CA17409}" type="datetimeFigureOut">
              <a:rPr kumimoji="1" lang="ja-JP" altLang="en-US" smtClean="0"/>
              <a:t>2025/2/18</a:t>
            </a:fld>
            <a:endParaRPr kumimoji="1" lang="ja-JP" altLang="en-US"/>
          </a:p>
        </p:txBody>
      </p:sp>
      <p:sp>
        <p:nvSpPr>
          <p:cNvPr id="6" name="フッター プレースホルダー 5">
            <a:extLst>
              <a:ext uri="{FF2B5EF4-FFF2-40B4-BE49-F238E27FC236}">
                <a16:creationId xmlns:a16="http://schemas.microsoft.com/office/drawing/2014/main" id="{7018FD10-B658-47C3-8440-DA1BCA1422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E86944-2091-4D45-9EC1-87142B255343}"/>
              </a:ext>
            </a:extLst>
          </p:cNvPr>
          <p:cNvSpPr>
            <a:spLocks noGrp="1"/>
          </p:cNvSpPr>
          <p:nvPr>
            <p:ph type="sldNum" sz="quarter" idx="12"/>
          </p:nvPr>
        </p:nvSpPr>
        <p:spPr/>
        <p:txBody>
          <a:body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304912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AAF24D8-250B-442B-89DC-D9380DE4A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11E608-66E7-4F09-B4BF-D72CC1845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081F14-0D71-40B1-BDB4-2B2CF0FDB5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5843B-0FDA-4DD9-83F7-B1235CA17409}" type="datetimeFigureOut">
              <a:rPr kumimoji="1" lang="ja-JP" altLang="en-US" smtClean="0"/>
              <a:t>2025/2/18</a:t>
            </a:fld>
            <a:endParaRPr kumimoji="1" lang="ja-JP" altLang="en-US"/>
          </a:p>
        </p:txBody>
      </p:sp>
      <p:sp>
        <p:nvSpPr>
          <p:cNvPr id="5" name="フッター プレースホルダー 4">
            <a:extLst>
              <a:ext uri="{FF2B5EF4-FFF2-40B4-BE49-F238E27FC236}">
                <a16:creationId xmlns:a16="http://schemas.microsoft.com/office/drawing/2014/main" id="{FF3DBC5F-3588-4294-948E-36DEC45BA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A1BA839-196A-49F1-AAE7-2DC5A218D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30065-235D-4305-8CFF-7ECDFE3706DD}" type="slidenum">
              <a:rPr kumimoji="1" lang="ja-JP" altLang="en-US" smtClean="0"/>
              <a:t>‹#›</a:t>
            </a:fld>
            <a:endParaRPr kumimoji="1" lang="ja-JP" altLang="en-US"/>
          </a:p>
        </p:txBody>
      </p:sp>
    </p:spTree>
    <p:extLst>
      <p:ext uri="{BB962C8B-B14F-4D97-AF65-F5344CB8AC3E}">
        <p14:creationId xmlns:p14="http://schemas.microsoft.com/office/powerpoint/2010/main" val="1804141867"/>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my-1216/MonsterCrusherMod.2"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youtu.be/LFiuKGuRJk4"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A62B3A9-55B5-424E-9CFB-2559B1185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テキスト ボックス 9">
            <a:extLst>
              <a:ext uri="{FF2B5EF4-FFF2-40B4-BE49-F238E27FC236}">
                <a16:creationId xmlns:a16="http://schemas.microsoft.com/office/drawing/2014/main" id="{AD891952-CB9E-4074-944B-A3980FE894E6}"/>
              </a:ext>
            </a:extLst>
          </p:cNvPr>
          <p:cNvSpPr txBox="1"/>
          <p:nvPr/>
        </p:nvSpPr>
        <p:spPr>
          <a:xfrm>
            <a:off x="1176866" y="1656709"/>
            <a:ext cx="9533468" cy="5847755"/>
          </a:xfrm>
          <a:prstGeom prst="rect">
            <a:avLst/>
          </a:prstGeom>
          <a:noFill/>
        </p:spPr>
        <p:txBody>
          <a:bodyPr wrap="square">
            <a:spAutoFit/>
          </a:bodyPr>
          <a:lstStyle/>
          <a:p>
            <a:pPr marL="0" indent="0" algn="l">
              <a:buNone/>
            </a:pPr>
            <a:r>
              <a:rPr lang="ja-JP" altLang="en-US" sz="3200" dirty="0">
                <a:solidFill>
                  <a:schemeClr val="tx1">
                    <a:lumMod val="95000"/>
                    <a:lumOff val="5000"/>
                  </a:schemeClr>
                </a:solidFill>
              </a:rPr>
              <a:t>名前：永松 涼華</a:t>
            </a:r>
            <a:r>
              <a:rPr lang="en-US" altLang="ja-JP" sz="3200" dirty="0">
                <a:solidFill>
                  <a:schemeClr val="tx1">
                    <a:lumMod val="95000"/>
                    <a:lumOff val="5000"/>
                  </a:schemeClr>
                </a:solidFill>
              </a:rPr>
              <a:t>(</a:t>
            </a:r>
            <a:r>
              <a:rPr lang="ja-JP" altLang="en-US" sz="3200" dirty="0">
                <a:solidFill>
                  <a:schemeClr val="tx1">
                    <a:lumMod val="95000"/>
                    <a:lumOff val="5000"/>
                  </a:schemeClr>
                </a:solidFill>
              </a:rPr>
              <a:t>ナガマツ スズカ</a:t>
            </a:r>
            <a:r>
              <a:rPr lang="en-US" altLang="ja-JP" sz="3200" dirty="0">
                <a:solidFill>
                  <a:schemeClr val="tx1">
                    <a:lumMod val="95000"/>
                    <a:lumOff val="5000"/>
                  </a:schemeClr>
                </a:solidFill>
              </a:rPr>
              <a:t>)</a:t>
            </a:r>
          </a:p>
          <a:p>
            <a:pPr marL="0" indent="0" algn="l">
              <a:buNone/>
            </a:pPr>
            <a:endParaRPr kumimoji="1" lang="en-US" altLang="ja-JP" sz="1800" dirty="0">
              <a:solidFill>
                <a:schemeClr val="tx1">
                  <a:lumMod val="95000"/>
                  <a:lumOff val="5000"/>
                </a:schemeClr>
              </a:solidFill>
            </a:endParaRPr>
          </a:p>
          <a:p>
            <a:pPr marL="0" indent="0" algn="l">
              <a:buNone/>
            </a:pPr>
            <a:r>
              <a:rPr kumimoji="1" lang="ja-JP" altLang="en-US" sz="1800" dirty="0">
                <a:solidFill>
                  <a:schemeClr val="tx1">
                    <a:lumMod val="95000"/>
                    <a:lumOff val="5000"/>
                  </a:schemeClr>
                </a:solidFill>
              </a:rPr>
              <a:t>趣味：プラモ</a:t>
            </a:r>
            <a:r>
              <a:rPr kumimoji="1" lang="en-US" altLang="ja-JP" sz="1800" dirty="0">
                <a:solidFill>
                  <a:schemeClr val="tx1">
                    <a:lumMod val="95000"/>
                    <a:lumOff val="5000"/>
                  </a:schemeClr>
                </a:solidFill>
              </a:rPr>
              <a:t>/</a:t>
            </a:r>
            <a:r>
              <a:rPr kumimoji="1" lang="ja-JP" altLang="en-US" sz="1800" dirty="0">
                <a:solidFill>
                  <a:schemeClr val="tx1">
                    <a:lumMod val="95000"/>
                    <a:lumOff val="5000"/>
                  </a:schemeClr>
                </a:solidFill>
              </a:rPr>
              <a:t>読書</a:t>
            </a:r>
            <a:r>
              <a:rPr kumimoji="1" lang="en-US" altLang="ja-JP" sz="1800" dirty="0">
                <a:solidFill>
                  <a:schemeClr val="tx1">
                    <a:lumMod val="95000"/>
                    <a:lumOff val="5000"/>
                  </a:schemeClr>
                </a:solidFill>
              </a:rPr>
              <a:t>/</a:t>
            </a:r>
            <a:r>
              <a:rPr kumimoji="1" lang="ja-JP" altLang="en-US" sz="1800" dirty="0">
                <a:solidFill>
                  <a:schemeClr val="tx1">
                    <a:lumMod val="95000"/>
                    <a:lumOff val="5000"/>
                  </a:schemeClr>
                </a:solidFill>
              </a:rPr>
              <a:t>ゲーム</a:t>
            </a:r>
            <a:endParaRPr lang="en-US" altLang="ja-JP" sz="1800" dirty="0">
              <a:solidFill>
                <a:schemeClr val="tx1">
                  <a:lumMod val="95000"/>
                  <a:lumOff val="5000"/>
                </a:schemeClr>
              </a:solidFill>
            </a:endParaRPr>
          </a:p>
          <a:p>
            <a:pPr marL="0" indent="0" algn="l">
              <a:buNone/>
            </a:pPr>
            <a:endParaRPr lang="en-US" altLang="ja-JP" sz="1800" dirty="0">
              <a:solidFill>
                <a:schemeClr val="tx1">
                  <a:lumMod val="95000"/>
                  <a:lumOff val="5000"/>
                </a:schemeClr>
              </a:solidFill>
            </a:endParaRPr>
          </a:p>
          <a:p>
            <a:pPr marL="0" indent="0" algn="l">
              <a:buNone/>
            </a:pPr>
            <a:r>
              <a:rPr lang="ja-JP" altLang="en-US" sz="1800" dirty="0">
                <a:solidFill>
                  <a:schemeClr val="tx1">
                    <a:lumMod val="95000"/>
                    <a:lumOff val="5000"/>
                  </a:schemeClr>
                </a:solidFill>
              </a:rPr>
              <a:t>出身 </a:t>
            </a:r>
            <a:r>
              <a:rPr lang="en-US" altLang="ja-JP" sz="1800" dirty="0">
                <a:solidFill>
                  <a:schemeClr val="tx1">
                    <a:lumMod val="95000"/>
                    <a:lumOff val="5000"/>
                  </a:schemeClr>
                </a:solidFill>
              </a:rPr>
              <a:t>: </a:t>
            </a:r>
            <a:r>
              <a:rPr lang="ja-JP" altLang="en-US" sz="1800" dirty="0">
                <a:solidFill>
                  <a:schemeClr val="tx1">
                    <a:lumMod val="95000"/>
                    <a:lumOff val="5000"/>
                  </a:schemeClr>
                </a:solidFill>
              </a:rPr>
              <a:t>福岡情報</a:t>
            </a:r>
            <a:r>
              <a:rPr lang="en-US" altLang="ja-JP" sz="1800" dirty="0">
                <a:solidFill>
                  <a:schemeClr val="tx1">
                    <a:lumMod val="95000"/>
                    <a:lumOff val="5000"/>
                  </a:schemeClr>
                </a:solidFill>
              </a:rPr>
              <a:t>IT</a:t>
            </a:r>
            <a:r>
              <a:rPr lang="ja-JP" altLang="en-US" sz="1800" dirty="0">
                <a:solidFill>
                  <a:schemeClr val="tx1">
                    <a:lumMod val="95000"/>
                    <a:lumOff val="5000"/>
                  </a:schemeClr>
                </a:solidFill>
              </a:rPr>
              <a:t>クリエイター専門学校</a:t>
            </a:r>
            <a:endParaRPr lang="en-US" altLang="ja-JP" sz="1800" dirty="0">
              <a:solidFill>
                <a:schemeClr val="tx1">
                  <a:lumMod val="95000"/>
                  <a:lumOff val="5000"/>
                </a:schemeClr>
              </a:solidFill>
            </a:endParaRPr>
          </a:p>
          <a:p>
            <a:pPr marL="0" indent="0" algn="l">
              <a:buNone/>
            </a:pPr>
            <a:endParaRPr kumimoji="1" lang="en-US" altLang="ja-JP" sz="1800" dirty="0">
              <a:solidFill>
                <a:schemeClr val="tx1">
                  <a:lumMod val="95000"/>
                  <a:lumOff val="5000"/>
                </a:schemeClr>
              </a:solidFill>
            </a:endParaRPr>
          </a:p>
          <a:p>
            <a:pPr marL="0" indent="0" algn="l">
              <a:buNone/>
            </a:pPr>
            <a:r>
              <a:rPr lang="ja-JP" altLang="en-US" sz="1800" dirty="0">
                <a:solidFill>
                  <a:schemeClr val="tx1">
                    <a:lumMod val="95000"/>
                    <a:lumOff val="5000"/>
                  </a:schemeClr>
                </a:solidFill>
              </a:rPr>
              <a:t>メール</a:t>
            </a:r>
            <a:r>
              <a:rPr lang="en-US" altLang="ja-JP" sz="1800" dirty="0">
                <a:solidFill>
                  <a:schemeClr val="tx1">
                    <a:lumMod val="95000"/>
                    <a:lumOff val="5000"/>
                  </a:schemeClr>
                </a:solidFill>
              </a:rPr>
              <a:t>:suzukareika121616@gmail.com</a:t>
            </a:r>
          </a:p>
          <a:p>
            <a:pPr marL="0" indent="0" algn="l">
              <a:buNone/>
            </a:pPr>
            <a:endParaRPr lang="en-US" altLang="ja-JP" sz="1800" dirty="0">
              <a:solidFill>
                <a:schemeClr val="tx1">
                  <a:lumMod val="95000"/>
                  <a:lumOff val="5000"/>
                </a:schemeClr>
              </a:solidFill>
            </a:endParaRPr>
          </a:p>
          <a:p>
            <a:pPr marL="0" indent="0" algn="l">
              <a:buNone/>
            </a:pPr>
            <a:r>
              <a:rPr lang="ja-JP" altLang="en-US" sz="1800" dirty="0">
                <a:solidFill>
                  <a:schemeClr val="tx1">
                    <a:lumMod val="95000"/>
                    <a:lumOff val="5000"/>
                  </a:schemeClr>
                </a:solidFill>
              </a:rPr>
              <a:t>ゲームプログラマー志望</a:t>
            </a:r>
            <a:endParaRPr lang="en-US" altLang="ja-JP" sz="1800" dirty="0">
              <a:solidFill>
                <a:schemeClr val="tx1">
                  <a:lumMod val="95000"/>
                  <a:lumOff val="5000"/>
                </a:schemeClr>
              </a:solidFill>
            </a:endParaRPr>
          </a:p>
          <a:p>
            <a:pPr marL="0" indent="0" algn="l">
              <a:buNone/>
            </a:pPr>
            <a:endParaRPr lang="en-US" altLang="ja-JP" sz="1800" dirty="0">
              <a:solidFill>
                <a:schemeClr val="tx1">
                  <a:lumMod val="95000"/>
                  <a:lumOff val="5000"/>
                </a:schemeClr>
              </a:solidFill>
            </a:endParaRPr>
          </a:p>
          <a:p>
            <a:pPr marL="0" indent="0" algn="l">
              <a:buNone/>
            </a:pPr>
            <a:r>
              <a:rPr kumimoji="1" lang="ja-JP" altLang="en-US" sz="1800" dirty="0">
                <a:solidFill>
                  <a:schemeClr val="tx1">
                    <a:lumMod val="95000"/>
                    <a:lumOff val="5000"/>
                  </a:schemeClr>
                </a:solidFill>
              </a:rPr>
              <a:t>スキル</a:t>
            </a:r>
            <a:endParaRPr kumimoji="1" lang="en-US" altLang="ja-JP" sz="1800" dirty="0">
              <a:solidFill>
                <a:schemeClr val="tx1">
                  <a:lumMod val="95000"/>
                  <a:lumOff val="5000"/>
                </a:schemeClr>
              </a:solidFill>
            </a:endParaRPr>
          </a:p>
          <a:p>
            <a:pPr marL="0" indent="0" algn="l">
              <a:buNone/>
            </a:pPr>
            <a:r>
              <a:rPr kumimoji="1" lang="en-US" altLang="ja-JP" sz="1800" dirty="0">
                <a:solidFill>
                  <a:schemeClr val="tx1">
                    <a:lumMod val="95000"/>
                    <a:lumOff val="5000"/>
                  </a:schemeClr>
                </a:solidFill>
              </a:rPr>
              <a:t>	C/C++		2</a:t>
            </a:r>
            <a:r>
              <a:rPr kumimoji="1" lang="ja-JP" altLang="en-US" sz="1800" dirty="0">
                <a:solidFill>
                  <a:schemeClr val="tx1">
                    <a:lumMod val="95000"/>
                    <a:lumOff val="5000"/>
                  </a:schemeClr>
                </a:solidFill>
              </a:rPr>
              <a:t>年</a:t>
            </a:r>
            <a:r>
              <a:rPr lang="en-US" altLang="ja-JP" dirty="0">
                <a:solidFill>
                  <a:schemeClr val="tx1">
                    <a:lumMod val="95000"/>
                    <a:lumOff val="5000"/>
                  </a:schemeClr>
                </a:solidFill>
              </a:rPr>
              <a:t>	</a:t>
            </a:r>
            <a:r>
              <a:rPr lang="ja-JP" altLang="en-US" dirty="0">
                <a:solidFill>
                  <a:schemeClr val="tx1">
                    <a:lumMod val="95000"/>
                    <a:lumOff val="5000"/>
                  </a:schemeClr>
                </a:solidFill>
              </a:rPr>
              <a:t>　　 </a:t>
            </a:r>
            <a:r>
              <a:rPr lang="en-US" altLang="ja-JP" dirty="0">
                <a:solidFill>
                  <a:schemeClr val="tx1">
                    <a:lumMod val="95000"/>
                    <a:lumOff val="5000"/>
                  </a:schemeClr>
                </a:solidFill>
              </a:rPr>
              <a:t>	GitHub	2</a:t>
            </a:r>
            <a:r>
              <a:rPr lang="ja-JP" altLang="en-US" dirty="0">
                <a:solidFill>
                  <a:schemeClr val="tx1">
                    <a:lumMod val="95000"/>
                    <a:lumOff val="5000"/>
                  </a:schemeClr>
                </a:solidFill>
              </a:rPr>
              <a:t>年</a:t>
            </a:r>
            <a:endParaRPr lang="en-US" altLang="ja-JP" dirty="0">
              <a:solidFill>
                <a:schemeClr val="tx1">
                  <a:lumMod val="95000"/>
                  <a:lumOff val="5000"/>
                </a:schemeClr>
              </a:solidFill>
            </a:endParaRPr>
          </a:p>
          <a:p>
            <a:pPr marL="0" indent="0" algn="l">
              <a:buNone/>
            </a:pPr>
            <a:r>
              <a:rPr kumimoji="1" lang="en-US" altLang="ja-JP" sz="1800" dirty="0">
                <a:solidFill>
                  <a:schemeClr val="tx1">
                    <a:lumMod val="95000"/>
                    <a:lumOff val="5000"/>
                  </a:schemeClr>
                </a:solidFill>
              </a:rPr>
              <a:t>	C#  		1</a:t>
            </a:r>
            <a:r>
              <a:rPr kumimoji="1" lang="ja-JP" altLang="en-US" sz="1800" dirty="0">
                <a:solidFill>
                  <a:schemeClr val="tx1">
                    <a:lumMod val="95000"/>
                    <a:lumOff val="5000"/>
                  </a:schemeClr>
                </a:solidFill>
              </a:rPr>
              <a:t>年</a:t>
            </a:r>
            <a:r>
              <a:rPr kumimoji="1" lang="en-US" altLang="ja-JP" sz="1800" dirty="0">
                <a:solidFill>
                  <a:schemeClr val="tx1">
                    <a:lumMod val="95000"/>
                    <a:lumOff val="5000"/>
                  </a:schemeClr>
                </a:solidFill>
              </a:rPr>
              <a:t>	</a:t>
            </a:r>
          </a:p>
          <a:p>
            <a:pPr marL="0" indent="0" algn="l">
              <a:buNone/>
            </a:pPr>
            <a:r>
              <a:rPr lang="en-US" altLang="ja-JP" dirty="0">
                <a:solidFill>
                  <a:schemeClr val="tx1">
                    <a:lumMod val="95000"/>
                    <a:lumOff val="5000"/>
                  </a:schemeClr>
                </a:solidFill>
              </a:rPr>
              <a:t>	</a:t>
            </a:r>
          </a:p>
          <a:p>
            <a:pPr marL="0" indent="0" algn="l">
              <a:buNone/>
            </a:pPr>
            <a:r>
              <a:rPr kumimoji="1" lang="en-US" altLang="ja-JP" sz="1800" dirty="0">
                <a:solidFill>
                  <a:schemeClr val="tx1">
                    <a:lumMod val="95000"/>
                    <a:lumOff val="5000"/>
                  </a:schemeClr>
                </a:solidFill>
              </a:rPr>
              <a:t>	Photoshop 	3</a:t>
            </a:r>
            <a:r>
              <a:rPr kumimoji="1" lang="ja-JP" altLang="en-US" sz="1800" dirty="0">
                <a:solidFill>
                  <a:schemeClr val="tx1">
                    <a:lumMod val="95000"/>
                    <a:lumOff val="5000"/>
                  </a:schemeClr>
                </a:solidFill>
              </a:rPr>
              <a:t>年</a:t>
            </a:r>
            <a:r>
              <a:rPr lang="en-US" altLang="ja-JP" dirty="0">
                <a:solidFill>
                  <a:schemeClr val="tx1">
                    <a:lumMod val="95000"/>
                    <a:lumOff val="5000"/>
                  </a:schemeClr>
                </a:solidFill>
              </a:rPr>
              <a:t>	        	</a:t>
            </a:r>
            <a:r>
              <a:rPr kumimoji="1" lang="en-US" altLang="ja-JP" sz="1800" dirty="0">
                <a:solidFill>
                  <a:schemeClr val="tx1">
                    <a:lumMod val="95000"/>
                    <a:lumOff val="5000"/>
                  </a:schemeClr>
                </a:solidFill>
              </a:rPr>
              <a:t>Word/Excel/PowerPoint   6</a:t>
            </a:r>
            <a:r>
              <a:rPr kumimoji="1" lang="ja-JP" altLang="en-US" sz="1800" dirty="0">
                <a:solidFill>
                  <a:schemeClr val="tx1">
                    <a:lumMod val="95000"/>
                    <a:lumOff val="5000"/>
                  </a:schemeClr>
                </a:solidFill>
              </a:rPr>
              <a:t>年</a:t>
            </a:r>
            <a:endParaRPr kumimoji="1" lang="en-US" altLang="ja-JP" sz="1800" dirty="0">
              <a:solidFill>
                <a:schemeClr val="tx1">
                  <a:lumMod val="95000"/>
                  <a:lumOff val="5000"/>
                </a:schemeClr>
              </a:solidFill>
            </a:endParaRPr>
          </a:p>
          <a:p>
            <a:pPr marL="0" indent="0" algn="l">
              <a:buNone/>
            </a:pPr>
            <a:r>
              <a:rPr kumimoji="1" lang="en-US" altLang="ja-JP" sz="1800" dirty="0">
                <a:solidFill>
                  <a:schemeClr val="tx1">
                    <a:lumMod val="95000"/>
                    <a:lumOff val="5000"/>
                  </a:schemeClr>
                </a:solidFill>
              </a:rPr>
              <a:t>	</a:t>
            </a:r>
            <a:r>
              <a:rPr lang="en-US" altLang="ja-JP" dirty="0">
                <a:solidFill>
                  <a:schemeClr val="tx1">
                    <a:lumMod val="95000"/>
                    <a:lumOff val="5000"/>
                  </a:schemeClr>
                </a:solidFill>
              </a:rPr>
              <a:t>	</a:t>
            </a:r>
            <a:endParaRPr kumimoji="1" lang="en-US" altLang="ja-JP" sz="1800" dirty="0">
              <a:solidFill>
                <a:schemeClr val="tx1">
                  <a:lumMod val="95000"/>
                  <a:lumOff val="5000"/>
                </a:schemeClr>
              </a:solidFill>
            </a:endParaRPr>
          </a:p>
          <a:p>
            <a:pPr marL="0" indent="0" algn="l">
              <a:buNone/>
            </a:pPr>
            <a:endParaRPr kumimoji="1" lang="en-US" altLang="ja-JP" sz="1800" dirty="0">
              <a:solidFill>
                <a:schemeClr val="tx1">
                  <a:lumMod val="95000"/>
                  <a:lumOff val="5000"/>
                </a:schemeClr>
              </a:solidFill>
            </a:endParaRPr>
          </a:p>
          <a:p>
            <a:pPr marL="0" indent="0" algn="l">
              <a:buNone/>
            </a:pPr>
            <a:endParaRPr kumimoji="1" lang="en-US" altLang="ja-JP" sz="1800" dirty="0">
              <a:solidFill>
                <a:schemeClr val="tx1">
                  <a:lumMod val="95000"/>
                  <a:lumOff val="5000"/>
                </a:schemeClr>
              </a:solidFill>
            </a:endParaRPr>
          </a:p>
          <a:p>
            <a:pPr marL="0" indent="0" algn="l">
              <a:buNone/>
            </a:pPr>
            <a:endParaRPr lang="en-US" altLang="ja-JP" dirty="0">
              <a:solidFill>
                <a:schemeClr val="tx1">
                  <a:lumMod val="95000"/>
                  <a:lumOff val="5000"/>
                </a:schemeClr>
              </a:solidFill>
            </a:endParaRPr>
          </a:p>
          <a:p>
            <a:pPr marL="0" indent="0" algn="l">
              <a:buNone/>
            </a:pPr>
            <a:endParaRPr kumimoji="1" lang="en-US" altLang="ja-JP" sz="1800" dirty="0">
              <a:solidFill>
                <a:schemeClr val="tx1">
                  <a:lumMod val="95000"/>
                  <a:lumOff val="5000"/>
                </a:schemeClr>
              </a:solidFill>
            </a:endParaRPr>
          </a:p>
        </p:txBody>
      </p:sp>
      <p:sp>
        <p:nvSpPr>
          <p:cNvPr id="11" name="テキスト ボックス 10">
            <a:extLst>
              <a:ext uri="{FF2B5EF4-FFF2-40B4-BE49-F238E27FC236}">
                <a16:creationId xmlns:a16="http://schemas.microsoft.com/office/drawing/2014/main" id="{DE7BBB4D-74E4-4A49-A837-C8241EDAF0A6}"/>
              </a:ext>
            </a:extLst>
          </p:cNvPr>
          <p:cNvSpPr txBox="1"/>
          <p:nvPr/>
        </p:nvSpPr>
        <p:spPr>
          <a:xfrm>
            <a:off x="1142999" y="558113"/>
            <a:ext cx="7442200" cy="1015663"/>
          </a:xfrm>
          <a:prstGeom prst="rect">
            <a:avLst/>
          </a:prstGeom>
          <a:noFill/>
        </p:spPr>
        <p:txBody>
          <a:bodyPr wrap="square" rtlCol="0">
            <a:spAutoFit/>
          </a:bodyPr>
          <a:lstStyle/>
          <a:p>
            <a:r>
              <a:rPr kumimoji="1" lang="ja-JP" altLang="en-US" sz="6000" b="1" dirty="0"/>
              <a:t>自己紹介</a:t>
            </a:r>
          </a:p>
        </p:txBody>
      </p:sp>
      <p:pic>
        <p:nvPicPr>
          <p:cNvPr id="15" name="図 14">
            <a:extLst>
              <a:ext uri="{FF2B5EF4-FFF2-40B4-BE49-F238E27FC236}">
                <a16:creationId xmlns:a16="http://schemas.microsoft.com/office/drawing/2014/main" id="{F64594DB-8BDA-43F1-8E1C-27D6113F6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32" y="4883790"/>
            <a:ext cx="618068" cy="618068"/>
          </a:xfrm>
          <a:prstGeom prst="rect">
            <a:avLst/>
          </a:prstGeom>
        </p:spPr>
      </p:pic>
      <p:pic>
        <p:nvPicPr>
          <p:cNvPr id="17" name="図 16">
            <a:extLst>
              <a:ext uri="{FF2B5EF4-FFF2-40B4-BE49-F238E27FC236}">
                <a16:creationId xmlns:a16="http://schemas.microsoft.com/office/drawing/2014/main" id="{D999FCCF-F123-4BE5-B041-B9D7AFE29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002" y="4883790"/>
            <a:ext cx="618068" cy="618068"/>
          </a:xfrm>
          <a:prstGeom prst="rect">
            <a:avLst/>
          </a:prstGeom>
        </p:spPr>
      </p:pic>
      <p:pic>
        <p:nvPicPr>
          <p:cNvPr id="19" name="図 18">
            <a:extLst>
              <a:ext uri="{FF2B5EF4-FFF2-40B4-BE49-F238E27FC236}">
                <a16:creationId xmlns:a16="http://schemas.microsoft.com/office/drawing/2014/main" id="{B39592FE-4497-435E-94D1-21AFBAD5F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998" y="5593258"/>
            <a:ext cx="633745" cy="618068"/>
          </a:xfrm>
          <a:prstGeom prst="rect">
            <a:avLst/>
          </a:prstGeom>
        </p:spPr>
      </p:pic>
      <p:sp>
        <p:nvSpPr>
          <p:cNvPr id="20" name="AutoShape 2" descr="microsoft, 事務所, 三百六十五, 言葉, ロゴ アイコン">
            <a:extLst>
              <a:ext uri="{FF2B5EF4-FFF2-40B4-BE49-F238E27FC236}">
                <a16:creationId xmlns:a16="http://schemas.microsoft.com/office/drawing/2014/main" id="{4B9B3A4C-D1C5-4B5D-8A2B-18F2D199F9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4" name="図 23">
            <a:extLst>
              <a:ext uri="{FF2B5EF4-FFF2-40B4-BE49-F238E27FC236}">
                <a16:creationId xmlns:a16="http://schemas.microsoft.com/office/drawing/2014/main" id="{15C41B9E-8787-463D-B69C-7AFE87DFF2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2172" y="5503673"/>
            <a:ext cx="739973" cy="739973"/>
          </a:xfrm>
          <a:prstGeom prst="rect">
            <a:avLst/>
          </a:prstGeom>
        </p:spPr>
      </p:pic>
      <p:pic>
        <p:nvPicPr>
          <p:cNvPr id="26" name="図 25">
            <a:extLst>
              <a:ext uri="{FF2B5EF4-FFF2-40B4-BE49-F238E27FC236}">
                <a16:creationId xmlns:a16="http://schemas.microsoft.com/office/drawing/2014/main" id="{D9A91AAD-952D-4AA9-BE33-351091313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5299" y="6021308"/>
            <a:ext cx="633745" cy="633745"/>
          </a:xfrm>
          <a:prstGeom prst="rect">
            <a:avLst/>
          </a:prstGeom>
        </p:spPr>
      </p:pic>
      <p:pic>
        <p:nvPicPr>
          <p:cNvPr id="28" name="図 27">
            <a:extLst>
              <a:ext uri="{FF2B5EF4-FFF2-40B4-BE49-F238E27FC236}">
                <a16:creationId xmlns:a16="http://schemas.microsoft.com/office/drawing/2014/main" id="{D741C648-2A0A-4EC7-AA8A-3A950DDD69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0407" y="5971576"/>
            <a:ext cx="757766" cy="757766"/>
          </a:xfrm>
          <a:prstGeom prst="rect">
            <a:avLst/>
          </a:prstGeom>
        </p:spPr>
      </p:pic>
      <p:pic>
        <p:nvPicPr>
          <p:cNvPr id="3" name="図 2">
            <a:extLst>
              <a:ext uri="{FF2B5EF4-FFF2-40B4-BE49-F238E27FC236}">
                <a16:creationId xmlns:a16="http://schemas.microsoft.com/office/drawing/2014/main" id="{933A925C-CD37-44DA-8011-052F692C6541}"/>
              </a:ext>
            </a:extLst>
          </p:cNvPr>
          <p:cNvPicPr>
            <a:picLocks noChangeAspect="1"/>
          </p:cNvPicPr>
          <p:nvPr/>
        </p:nvPicPr>
        <p:blipFill rotWithShape="1">
          <a:blip r:embed="rId9">
            <a:extLst>
              <a:ext uri="{28A0092B-C50C-407E-A947-70E740481C1C}">
                <a14:useLocalDpi xmlns:a14="http://schemas.microsoft.com/office/drawing/2010/main" val="0"/>
              </a:ext>
            </a:extLst>
          </a:blip>
          <a:srcRect b="14147"/>
          <a:stretch/>
        </p:blipFill>
        <p:spPr>
          <a:xfrm rot="5400000">
            <a:off x="8723309" y="3507247"/>
            <a:ext cx="3920067" cy="2524124"/>
          </a:xfrm>
          <a:prstGeom prst="rect">
            <a:avLst/>
          </a:prstGeom>
        </p:spPr>
      </p:pic>
    </p:spTree>
    <p:extLst>
      <p:ext uri="{BB962C8B-B14F-4D97-AF65-F5344CB8AC3E}">
        <p14:creationId xmlns:p14="http://schemas.microsoft.com/office/powerpoint/2010/main" val="203814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686640F5-8E45-4B54-B77F-5A9BF8522D8F}"/>
              </a:ext>
            </a:extLst>
          </p:cNvPr>
          <p:cNvSpPr>
            <a:spLocks noGrp="1"/>
          </p:cNvSpPr>
          <p:nvPr>
            <p:ph type="subTitle" idx="1"/>
          </p:nvPr>
        </p:nvSpPr>
        <p:spPr>
          <a:xfrm>
            <a:off x="1709530" y="1346200"/>
            <a:ext cx="8767860" cy="3911600"/>
          </a:xfrm>
        </p:spPr>
        <p:txBody>
          <a:bodyPr>
            <a:normAutofit/>
          </a:bodyPr>
          <a:lstStyle/>
          <a:p>
            <a:pPr marL="0" indent="0" algn="l">
              <a:buNone/>
            </a:pPr>
            <a:endParaRPr kumimoji="1" lang="en-US" altLang="ja-JP" dirty="0">
              <a:solidFill>
                <a:schemeClr val="tx1">
                  <a:lumMod val="95000"/>
                  <a:lumOff val="5000"/>
                </a:schemeClr>
              </a:solidFill>
            </a:endParaRPr>
          </a:p>
          <a:p>
            <a:endParaRPr kumimoji="1" lang="ja-JP" altLang="en-US" dirty="0"/>
          </a:p>
        </p:txBody>
      </p:sp>
      <p:pic>
        <p:nvPicPr>
          <p:cNvPr id="5" name="図 4">
            <a:extLst>
              <a:ext uri="{FF2B5EF4-FFF2-40B4-BE49-F238E27FC236}">
                <a16:creationId xmlns:a16="http://schemas.microsoft.com/office/drawing/2014/main" id="{C3478457-D67F-4CED-8649-3165F845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テキスト ボックス 5">
            <a:extLst>
              <a:ext uri="{FF2B5EF4-FFF2-40B4-BE49-F238E27FC236}">
                <a16:creationId xmlns:a16="http://schemas.microsoft.com/office/drawing/2014/main" id="{F3707566-346B-47FF-9ABA-4A2CD992381D}"/>
              </a:ext>
            </a:extLst>
          </p:cNvPr>
          <p:cNvSpPr txBox="1"/>
          <p:nvPr/>
        </p:nvSpPr>
        <p:spPr>
          <a:xfrm>
            <a:off x="6093460" y="1072065"/>
            <a:ext cx="3818467" cy="369332"/>
          </a:xfrm>
          <a:prstGeom prst="rect">
            <a:avLst/>
          </a:prstGeom>
          <a:noFill/>
        </p:spPr>
        <p:txBody>
          <a:bodyPr wrap="square" rtlCol="0">
            <a:spAutoFit/>
          </a:bodyPr>
          <a:lstStyle/>
          <a:p>
            <a:r>
              <a:rPr kumimoji="1" lang="ja-JP" altLang="en-US" dirty="0"/>
              <a:t>もくじ</a:t>
            </a:r>
          </a:p>
        </p:txBody>
      </p:sp>
      <p:sp>
        <p:nvSpPr>
          <p:cNvPr id="7" name="テキスト ボックス 6">
            <a:extLst>
              <a:ext uri="{FF2B5EF4-FFF2-40B4-BE49-F238E27FC236}">
                <a16:creationId xmlns:a16="http://schemas.microsoft.com/office/drawing/2014/main" id="{65D61D88-9D5C-461E-B5DB-D4BAEE9C3BA2}"/>
              </a:ext>
            </a:extLst>
          </p:cNvPr>
          <p:cNvSpPr txBox="1"/>
          <p:nvPr/>
        </p:nvSpPr>
        <p:spPr>
          <a:xfrm>
            <a:off x="6299200" y="2133600"/>
            <a:ext cx="4038600" cy="2308324"/>
          </a:xfrm>
          <a:prstGeom prst="rect">
            <a:avLst/>
          </a:prstGeom>
          <a:noFill/>
        </p:spPr>
        <p:txBody>
          <a:bodyPr wrap="square" rtlCol="0">
            <a:spAutoFit/>
          </a:bodyPr>
          <a:lstStyle/>
          <a:p>
            <a:r>
              <a:rPr kumimoji="1" lang="en-US" altLang="ja-JP" dirty="0"/>
              <a:t>4</a:t>
            </a:r>
            <a:r>
              <a:rPr lang="en-US" altLang="ja-JP" dirty="0"/>
              <a:t>~</a:t>
            </a:r>
            <a:r>
              <a:rPr kumimoji="1" lang="ja-JP" altLang="en-US" dirty="0"/>
              <a:t>　</a:t>
            </a:r>
            <a:r>
              <a:rPr kumimoji="1" lang="en-US" altLang="ja-JP" dirty="0" err="1"/>
              <a:t>Ascensio</a:t>
            </a:r>
            <a:r>
              <a:rPr kumimoji="1" lang="en-US" altLang="ja-JP" dirty="0"/>
              <a:t> Quest</a:t>
            </a:r>
          </a:p>
          <a:p>
            <a:endParaRPr lang="en-US" altLang="ja-JP" dirty="0"/>
          </a:p>
          <a:p>
            <a:r>
              <a:rPr lang="ja-JP" altLang="en-US" dirty="0"/>
              <a:t>　　 </a:t>
            </a:r>
            <a:r>
              <a:rPr lang="en-US" altLang="ja-JP" dirty="0" err="1"/>
              <a:t>MonsterCrusher</a:t>
            </a:r>
            <a:endParaRPr lang="en-US" altLang="ja-JP" dirty="0"/>
          </a:p>
          <a:p>
            <a:endParaRPr kumimoji="1" lang="en-US" altLang="ja-JP" dirty="0"/>
          </a:p>
          <a:p>
            <a:r>
              <a:rPr lang="ja-JP" altLang="en-US" dirty="0"/>
              <a:t>　　 </a:t>
            </a:r>
            <a:r>
              <a:rPr lang="en-US" altLang="ja-JP" dirty="0" err="1"/>
              <a:t>UpDown</a:t>
            </a:r>
            <a:endParaRPr lang="en-US" altLang="ja-JP" dirty="0"/>
          </a:p>
          <a:p>
            <a:br>
              <a:rPr lang="en-US" altLang="ja-JP" dirty="0"/>
            </a:br>
            <a:r>
              <a:rPr lang="ja-JP" altLang="en-US" dirty="0"/>
              <a:t>　　 魔族の森</a:t>
            </a:r>
            <a:endParaRPr kumimoji="1" lang="en-US" altLang="ja-JP" dirty="0"/>
          </a:p>
          <a:p>
            <a:endParaRPr kumimoji="1" lang="ja-JP" altLang="en-US" dirty="0"/>
          </a:p>
        </p:txBody>
      </p:sp>
    </p:spTree>
    <p:extLst>
      <p:ext uri="{BB962C8B-B14F-4D97-AF65-F5344CB8AC3E}">
        <p14:creationId xmlns:p14="http://schemas.microsoft.com/office/powerpoint/2010/main" val="222762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FB797F-5ACE-418D-8BB2-78EBECBCB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18"/>
            <a:ext cx="12192000" cy="6858000"/>
          </a:xfrm>
          <a:prstGeom prst="rect">
            <a:avLst/>
          </a:prstGeom>
        </p:spPr>
      </p:pic>
      <p:sp>
        <p:nvSpPr>
          <p:cNvPr id="3" name="字幕 2">
            <a:extLst>
              <a:ext uri="{FF2B5EF4-FFF2-40B4-BE49-F238E27FC236}">
                <a16:creationId xmlns:a16="http://schemas.microsoft.com/office/drawing/2014/main" id="{2A247958-887A-4B3D-966D-E6F893DA34C3}"/>
              </a:ext>
            </a:extLst>
          </p:cNvPr>
          <p:cNvSpPr>
            <a:spLocks noGrp="1"/>
          </p:cNvSpPr>
          <p:nvPr>
            <p:ph type="subTitle" idx="1"/>
          </p:nvPr>
        </p:nvSpPr>
        <p:spPr>
          <a:xfrm>
            <a:off x="355599" y="2225318"/>
            <a:ext cx="7103534" cy="3357738"/>
          </a:xfrm>
        </p:spPr>
        <p:txBody>
          <a:bodyPr>
            <a:normAutofit/>
          </a:bodyPr>
          <a:lstStyle/>
          <a:p>
            <a:pPr algn="l"/>
            <a:r>
              <a:rPr kumimoji="1" lang="ja-JP" altLang="en-US" sz="2800" dirty="0">
                <a:solidFill>
                  <a:schemeClr val="tx1">
                    <a:lumMod val="95000"/>
                    <a:lumOff val="5000"/>
                  </a:schemeClr>
                </a:solidFill>
                <a:latin typeface="+mj-ea"/>
                <a:ea typeface="+mj-ea"/>
              </a:rPr>
              <a:t>作品名</a:t>
            </a:r>
            <a:r>
              <a:rPr lang="en-US" altLang="ja-JP" sz="2800" dirty="0">
                <a:solidFill>
                  <a:schemeClr val="tx1">
                    <a:lumMod val="95000"/>
                    <a:lumOff val="5000"/>
                  </a:schemeClr>
                </a:solidFill>
                <a:latin typeface="+mj-ea"/>
                <a:ea typeface="+mj-ea"/>
              </a:rPr>
              <a:t>	</a:t>
            </a:r>
            <a:r>
              <a:rPr kumimoji="1" lang="en-US" altLang="ja-JP" sz="2800" dirty="0" err="1">
                <a:solidFill>
                  <a:schemeClr val="tx1">
                    <a:lumMod val="95000"/>
                    <a:lumOff val="5000"/>
                  </a:schemeClr>
                </a:solidFill>
                <a:latin typeface="+mj-ea"/>
                <a:ea typeface="+mj-ea"/>
              </a:rPr>
              <a:t>Ascensio</a:t>
            </a:r>
            <a:r>
              <a:rPr kumimoji="1" lang="en-US" altLang="ja-JP" sz="2800" dirty="0">
                <a:solidFill>
                  <a:schemeClr val="tx1">
                    <a:lumMod val="95000"/>
                    <a:lumOff val="5000"/>
                  </a:schemeClr>
                </a:solidFill>
                <a:latin typeface="+mj-ea"/>
                <a:ea typeface="+mj-ea"/>
              </a:rPr>
              <a:t> Quest</a:t>
            </a:r>
          </a:p>
          <a:p>
            <a:pPr algn="l"/>
            <a:r>
              <a:rPr kumimoji="1" lang="ja-JP" altLang="en-US" sz="2800" dirty="0">
                <a:solidFill>
                  <a:schemeClr val="tx1">
                    <a:lumMod val="95000"/>
                    <a:lumOff val="5000"/>
                  </a:schemeClr>
                </a:solidFill>
                <a:latin typeface="+mj-ea"/>
                <a:ea typeface="+mj-ea"/>
              </a:rPr>
              <a:t>ジャンル</a:t>
            </a:r>
            <a:r>
              <a:rPr kumimoji="1" lang="en-US" altLang="ja-JP" sz="2800" dirty="0">
                <a:solidFill>
                  <a:schemeClr val="tx1">
                    <a:lumMod val="95000"/>
                    <a:lumOff val="5000"/>
                  </a:schemeClr>
                </a:solidFill>
                <a:latin typeface="+mj-ea"/>
                <a:ea typeface="+mj-ea"/>
              </a:rPr>
              <a:t>	3D</a:t>
            </a:r>
            <a:r>
              <a:rPr kumimoji="1" lang="ja-JP" altLang="en-US" sz="2800" dirty="0">
                <a:solidFill>
                  <a:schemeClr val="tx1">
                    <a:lumMod val="95000"/>
                    <a:lumOff val="5000"/>
                  </a:schemeClr>
                </a:solidFill>
                <a:latin typeface="+mj-ea"/>
                <a:ea typeface="+mj-ea"/>
              </a:rPr>
              <a:t>アクションゲーム</a:t>
            </a:r>
            <a:endParaRPr kumimoji="1" lang="en-US" altLang="ja-JP" sz="2800" dirty="0">
              <a:solidFill>
                <a:schemeClr val="tx1">
                  <a:lumMod val="95000"/>
                  <a:lumOff val="5000"/>
                </a:schemeClr>
              </a:solidFill>
              <a:latin typeface="+mj-ea"/>
              <a:ea typeface="+mj-ea"/>
            </a:endParaRPr>
          </a:p>
          <a:p>
            <a:pPr algn="l"/>
            <a:r>
              <a:rPr kumimoji="1" lang="ja-JP" altLang="en-US" sz="2800" dirty="0">
                <a:solidFill>
                  <a:schemeClr val="tx1">
                    <a:lumMod val="95000"/>
                    <a:lumOff val="5000"/>
                  </a:schemeClr>
                </a:solidFill>
                <a:latin typeface="+mj-ea"/>
                <a:ea typeface="+mj-ea"/>
              </a:rPr>
              <a:t>開発環境</a:t>
            </a:r>
            <a:r>
              <a:rPr kumimoji="1" lang="en-US" altLang="ja-JP" sz="2800" dirty="0">
                <a:solidFill>
                  <a:schemeClr val="tx1">
                    <a:lumMod val="95000"/>
                    <a:lumOff val="5000"/>
                  </a:schemeClr>
                </a:solidFill>
                <a:latin typeface="+mj-ea"/>
                <a:ea typeface="+mj-ea"/>
              </a:rPr>
              <a:t>	C++,</a:t>
            </a:r>
            <a:r>
              <a:rPr kumimoji="1" lang="en-US" altLang="ja-JP" sz="2800" dirty="0" err="1">
                <a:solidFill>
                  <a:schemeClr val="tx1">
                    <a:lumMod val="95000"/>
                    <a:lumOff val="5000"/>
                  </a:schemeClr>
                </a:solidFill>
                <a:latin typeface="+mj-ea"/>
                <a:ea typeface="+mj-ea"/>
              </a:rPr>
              <a:t>DxLib</a:t>
            </a:r>
            <a:r>
              <a:rPr kumimoji="1" lang="en-US" altLang="ja-JP" sz="2800" dirty="0">
                <a:solidFill>
                  <a:schemeClr val="tx1">
                    <a:lumMod val="95000"/>
                    <a:lumOff val="5000"/>
                  </a:schemeClr>
                </a:solidFill>
                <a:latin typeface="+mj-ea"/>
                <a:ea typeface="+mj-ea"/>
              </a:rPr>
              <a:t> </a:t>
            </a:r>
          </a:p>
          <a:p>
            <a:pPr algn="l"/>
            <a:r>
              <a:rPr lang="ja-JP" altLang="en-US" sz="2800" dirty="0">
                <a:solidFill>
                  <a:schemeClr val="tx1">
                    <a:lumMod val="95000"/>
                    <a:lumOff val="5000"/>
                  </a:schemeClr>
                </a:solidFill>
                <a:latin typeface="+mj-ea"/>
                <a:ea typeface="+mj-ea"/>
              </a:rPr>
              <a:t>対応機種</a:t>
            </a:r>
            <a:r>
              <a:rPr lang="en-US" altLang="ja-JP" sz="2800" dirty="0">
                <a:solidFill>
                  <a:schemeClr val="tx1">
                    <a:lumMod val="95000"/>
                    <a:lumOff val="5000"/>
                  </a:schemeClr>
                </a:solidFill>
                <a:latin typeface="+mj-ea"/>
                <a:ea typeface="+mj-ea"/>
              </a:rPr>
              <a:t>	Windows</a:t>
            </a:r>
          </a:p>
          <a:p>
            <a:pPr algn="l"/>
            <a:r>
              <a:rPr kumimoji="1" lang="ja-JP" altLang="en-US" sz="2800" dirty="0">
                <a:solidFill>
                  <a:schemeClr val="tx1">
                    <a:lumMod val="95000"/>
                    <a:lumOff val="5000"/>
                  </a:schemeClr>
                </a:solidFill>
                <a:latin typeface="+mj-ea"/>
                <a:ea typeface="+mj-ea"/>
              </a:rPr>
              <a:t>制作期間</a:t>
            </a:r>
            <a:r>
              <a:rPr kumimoji="1" lang="en-US" altLang="ja-JP" sz="2800" dirty="0">
                <a:solidFill>
                  <a:schemeClr val="tx1">
                    <a:lumMod val="95000"/>
                    <a:lumOff val="5000"/>
                  </a:schemeClr>
                </a:solidFill>
                <a:latin typeface="+mj-ea"/>
                <a:ea typeface="+mj-ea"/>
              </a:rPr>
              <a:t>	2024/10/1</a:t>
            </a:r>
            <a:r>
              <a:rPr kumimoji="1" lang="ja-JP" altLang="en-US" sz="2800" dirty="0">
                <a:solidFill>
                  <a:schemeClr val="tx1">
                    <a:lumMod val="95000"/>
                    <a:lumOff val="5000"/>
                  </a:schemeClr>
                </a:solidFill>
                <a:latin typeface="+mj-ea"/>
                <a:ea typeface="+mj-ea"/>
              </a:rPr>
              <a:t>～</a:t>
            </a:r>
            <a:endParaRPr kumimoji="1" lang="en-US" altLang="ja-JP" sz="2800" dirty="0">
              <a:solidFill>
                <a:schemeClr val="tx1">
                  <a:lumMod val="95000"/>
                  <a:lumOff val="5000"/>
                </a:schemeClr>
              </a:solidFill>
              <a:latin typeface="+mj-ea"/>
              <a:ea typeface="+mj-ea"/>
            </a:endParaRPr>
          </a:p>
          <a:p>
            <a:pPr algn="l"/>
            <a:r>
              <a:rPr kumimoji="1" lang="ja-JP" altLang="en-US" sz="2800" dirty="0">
                <a:solidFill>
                  <a:schemeClr val="tx1">
                    <a:lumMod val="95000"/>
                    <a:lumOff val="5000"/>
                  </a:schemeClr>
                </a:solidFill>
                <a:latin typeface="+mj-ea"/>
                <a:ea typeface="+mj-ea"/>
              </a:rPr>
              <a:t>担当</a:t>
            </a:r>
            <a:r>
              <a:rPr kumimoji="1" lang="en-US" altLang="ja-JP" sz="2800" dirty="0">
                <a:solidFill>
                  <a:schemeClr val="tx1">
                    <a:lumMod val="95000"/>
                    <a:lumOff val="5000"/>
                  </a:schemeClr>
                </a:solidFill>
                <a:latin typeface="+mj-ea"/>
                <a:ea typeface="+mj-ea"/>
              </a:rPr>
              <a:t>		</a:t>
            </a:r>
            <a:r>
              <a:rPr kumimoji="1" lang="ja-JP" altLang="en-US" sz="2800" dirty="0">
                <a:solidFill>
                  <a:schemeClr val="tx1">
                    <a:lumMod val="95000"/>
                    <a:lumOff val="5000"/>
                  </a:schemeClr>
                </a:solidFill>
                <a:latin typeface="+mj-ea"/>
                <a:ea typeface="+mj-ea"/>
              </a:rPr>
              <a:t>モデル・モーション以外すべて</a:t>
            </a:r>
            <a:endParaRPr kumimoji="1" lang="en-US" altLang="ja-JP" sz="2800" dirty="0">
              <a:solidFill>
                <a:schemeClr val="tx1">
                  <a:lumMod val="95000"/>
                  <a:lumOff val="5000"/>
                </a:schemeClr>
              </a:solidFill>
              <a:latin typeface="+mj-ea"/>
              <a:ea typeface="+mj-ea"/>
            </a:endParaRPr>
          </a:p>
          <a:p>
            <a:pPr algn="l"/>
            <a:endParaRPr kumimoji="1" lang="en-US" altLang="ja-JP" sz="2800" dirty="0">
              <a:solidFill>
                <a:schemeClr val="tx1">
                  <a:lumMod val="95000"/>
                  <a:lumOff val="5000"/>
                </a:schemeClr>
              </a:solidFill>
              <a:latin typeface="+mj-ea"/>
              <a:ea typeface="+mj-ea"/>
            </a:endParaRPr>
          </a:p>
          <a:p>
            <a:pPr algn="ct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C3B92C0-7BDF-4DE2-AA1C-7538BC00E35E}"/>
              </a:ext>
            </a:extLst>
          </p:cNvPr>
          <p:cNvSpPr txBox="1"/>
          <p:nvPr/>
        </p:nvSpPr>
        <p:spPr>
          <a:xfrm>
            <a:off x="5753096" y="470259"/>
            <a:ext cx="7209367" cy="369332"/>
          </a:xfrm>
          <a:prstGeom prst="rect">
            <a:avLst/>
          </a:prstGeom>
          <a:noFill/>
        </p:spPr>
        <p:txBody>
          <a:bodyPr wrap="square" rtlCol="0">
            <a:spAutoFit/>
          </a:bodyPr>
          <a:lstStyle/>
          <a:p>
            <a:r>
              <a:rPr kumimoji="1" lang="en-US" altLang="ja-JP" dirty="0">
                <a:hlinkClick r:id="rId3"/>
              </a:rPr>
              <a:t>https://github.com/Remy-1216/MonsterCrusherMod.2</a:t>
            </a:r>
            <a:endParaRPr kumimoji="1" lang="ja-JP" altLang="en-US" dirty="0"/>
          </a:p>
        </p:txBody>
      </p:sp>
      <p:sp>
        <p:nvSpPr>
          <p:cNvPr id="9" name="テキスト ボックス 8">
            <a:extLst>
              <a:ext uri="{FF2B5EF4-FFF2-40B4-BE49-F238E27FC236}">
                <a16:creationId xmlns:a16="http://schemas.microsoft.com/office/drawing/2014/main" id="{7DCD836E-6FE6-46AC-AF06-903BE2AEB4E3}"/>
              </a:ext>
            </a:extLst>
          </p:cNvPr>
          <p:cNvSpPr txBox="1"/>
          <p:nvPr/>
        </p:nvSpPr>
        <p:spPr>
          <a:xfrm>
            <a:off x="4389965" y="496965"/>
            <a:ext cx="1507067" cy="369332"/>
          </a:xfrm>
          <a:prstGeom prst="rect">
            <a:avLst/>
          </a:prstGeom>
          <a:noFill/>
        </p:spPr>
        <p:txBody>
          <a:bodyPr wrap="square" rtlCol="0">
            <a:spAutoFit/>
          </a:bodyPr>
          <a:lstStyle/>
          <a:p>
            <a:r>
              <a:rPr kumimoji="1" lang="ja-JP" altLang="en-US" dirty="0"/>
              <a:t>・</a:t>
            </a:r>
            <a:r>
              <a:rPr kumimoji="1" lang="en-US" altLang="ja-JP" dirty="0"/>
              <a:t>GitHub</a:t>
            </a:r>
            <a:endParaRPr kumimoji="1" lang="ja-JP" altLang="en-US" dirty="0"/>
          </a:p>
        </p:txBody>
      </p:sp>
      <p:pic>
        <p:nvPicPr>
          <p:cNvPr id="4" name="図 3">
            <a:extLst>
              <a:ext uri="{FF2B5EF4-FFF2-40B4-BE49-F238E27FC236}">
                <a16:creationId xmlns:a16="http://schemas.microsoft.com/office/drawing/2014/main" id="{8F23698B-D6C6-4D08-BA63-30D9C73AD6E7}"/>
              </a:ext>
            </a:extLst>
          </p:cNvPr>
          <p:cNvPicPr>
            <a:picLocks noChangeAspect="1"/>
          </p:cNvPicPr>
          <p:nvPr/>
        </p:nvPicPr>
        <p:blipFill>
          <a:blip r:embed="rId4"/>
          <a:stretch>
            <a:fillRect/>
          </a:stretch>
        </p:blipFill>
        <p:spPr>
          <a:xfrm>
            <a:off x="7059284" y="1658734"/>
            <a:ext cx="4777117" cy="2812350"/>
          </a:xfrm>
          <a:prstGeom prst="rect">
            <a:avLst/>
          </a:prstGeom>
        </p:spPr>
      </p:pic>
      <p:sp>
        <p:nvSpPr>
          <p:cNvPr id="6" name="テキスト ボックス 5">
            <a:extLst>
              <a:ext uri="{FF2B5EF4-FFF2-40B4-BE49-F238E27FC236}">
                <a16:creationId xmlns:a16="http://schemas.microsoft.com/office/drawing/2014/main" id="{E70F054D-5B2B-444A-92B3-F75E20FC084F}"/>
              </a:ext>
            </a:extLst>
          </p:cNvPr>
          <p:cNvSpPr txBox="1"/>
          <p:nvPr/>
        </p:nvSpPr>
        <p:spPr>
          <a:xfrm>
            <a:off x="609600" y="424093"/>
            <a:ext cx="4148667" cy="830997"/>
          </a:xfrm>
          <a:prstGeom prst="rect">
            <a:avLst/>
          </a:prstGeom>
          <a:noFill/>
        </p:spPr>
        <p:txBody>
          <a:bodyPr wrap="square" rtlCol="0">
            <a:spAutoFit/>
          </a:bodyPr>
          <a:lstStyle/>
          <a:p>
            <a:r>
              <a:rPr kumimoji="1" lang="ja-JP" altLang="en-US" sz="4800" b="1" dirty="0"/>
              <a:t>最終制作作品</a:t>
            </a:r>
          </a:p>
        </p:txBody>
      </p:sp>
      <p:sp>
        <p:nvSpPr>
          <p:cNvPr id="10" name="テキスト ボックス 9">
            <a:extLst>
              <a:ext uri="{FF2B5EF4-FFF2-40B4-BE49-F238E27FC236}">
                <a16:creationId xmlns:a16="http://schemas.microsoft.com/office/drawing/2014/main" id="{7DFB61B8-6FF5-4FD6-B47C-00DAD3C4B534}"/>
              </a:ext>
            </a:extLst>
          </p:cNvPr>
          <p:cNvSpPr txBox="1"/>
          <p:nvPr/>
        </p:nvSpPr>
        <p:spPr>
          <a:xfrm>
            <a:off x="5753096" y="941266"/>
            <a:ext cx="3488455" cy="369332"/>
          </a:xfrm>
          <a:prstGeom prst="rect">
            <a:avLst/>
          </a:prstGeom>
          <a:noFill/>
        </p:spPr>
        <p:txBody>
          <a:bodyPr wrap="none" rtlCol="0">
            <a:spAutoFit/>
          </a:bodyPr>
          <a:lstStyle/>
          <a:p>
            <a:r>
              <a:rPr kumimoji="1" lang="en-US" altLang="ja-JP" dirty="0">
                <a:hlinkClick r:id="rId5"/>
              </a:rPr>
              <a:t>https://youtu.be/LFiuKGuRJk4</a:t>
            </a:r>
            <a:endParaRPr kumimoji="1" lang="ja-JP" altLang="en-US" dirty="0"/>
          </a:p>
        </p:txBody>
      </p:sp>
      <p:sp>
        <p:nvSpPr>
          <p:cNvPr id="11" name="テキスト ボックス 10">
            <a:extLst>
              <a:ext uri="{FF2B5EF4-FFF2-40B4-BE49-F238E27FC236}">
                <a16:creationId xmlns:a16="http://schemas.microsoft.com/office/drawing/2014/main" id="{59C645A8-536E-4CDC-B8C9-65E962C02373}"/>
              </a:ext>
            </a:extLst>
          </p:cNvPr>
          <p:cNvSpPr txBox="1"/>
          <p:nvPr/>
        </p:nvSpPr>
        <p:spPr>
          <a:xfrm>
            <a:off x="4389964" y="940518"/>
            <a:ext cx="1507067" cy="369332"/>
          </a:xfrm>
          <a:prstGeom prst="rect">
            <a:avLst/>
          </a:prstGeom>
          <a:noFill/>
        </p:spPr>
        <p:txBody>
          <a:bodyPr wrap="square" rtlCol="0">
            <a:spAutoFit/>
          </a:bodyPr>
          <a:lstStyle/>
          <a:p>
            <a:r>
              <a:rPr kumimoji="1" lang="ja-JP" altLang="en-US" dirty="0"/>
              <a:t>・</a:t>
            </a:r>
            <a:r>
              <a:rPr kumimoji="1" lang="en-US" altLang="ja-JP" dirty="0" err="1"/>
              <a:t>youtube</a:t>
            </a:r>
            <a:endParaRPr kumimoji="1" lang="en-US" altLang="ja-JP" dirty="0"/>
          </a:p>
        </p:txBody>
      </p:sp>
    </p:spTree>
    <p:extLst>
      <p:ext uri="{BB962C8B-B14F-4D97-AF65-F5344CB8AC3E}">
        <p14:creationId xmlns:p14="http://schemas.microsoft.com/office/powerpoint/2010/main" val="26551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5C215DC9-6B4F-4A7E-813D-05950D09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1"/>
            <a:ext cx="12192000" cy="6858000"/>
          </a:xfrm>
          <a:prstGeom prst="rect">
            <a:avLst/>
          </a:prstGeom>
        </p:spPr>
      </p:pic>
      <p:sp>
        <p:nvSpPr>
          <p:cNvPr id="4" name="テキスト ボックス 3">
            <a:extLst>
              <a:ext uri="{FF2B5EF4-FFF2-40B4-BE49-F238E27FC236}">
                <a16:creationId xmlns:a16="http://schemas.microsoft.com/office/drawing/2014/main" id="{E5A8D460-5518-41D6-9C6B-1A0596E1B5A6}"/>
              </a:ext>
            </a:extLst>
          </p:cNvPr>
          <p:cNvSpPr txBox="1"/>
          <p:nvPr/>
        </p:nvSpPr>
        <p:spPr>
          <a:xfrm>
            <a:off x="1239270" y="126547"/>
            <a:ext cx="8017933" cy="769441"/>
          </a:xfrm>
          <a:prstGeom prst="rect">
            <a:avLst/>
          </a:prstGeom>
          <a:noFill/>
        </p:spPr>
        <p:txBody>
          <a:bodyPr wrap="square" rtlCol="0">
            <a:spAutoFit/>
          </a:bodyPr>
          <a:lstStyle/>
          <a:p>
            <a:r>
              <a:rPr kumimoji="1" lang="ja-JP" altLang="en-US" sz="4400" b="1" dirty="0">
                <a:solidFill>
                  <a:schemeClr val="tx1">
                    <a:lumMod val="95000"/>
                    <a:lumOff val="5000"/>
                  </a:schemeClr>
                </a:solidFill>
              </a:rPr>
              <a:t>ゲーム内容</a:t>
            </a:r>
            <a:endParaRPr kumimoji="1" lang="ja-JP" altLang="en-US" sz="4400" dirty="0"/>
          </a:p>
        </p:txBody>
      </p:sp>
      <p:pic>
        <p:nvPicPr>
          <p:cNvPr id="13" name="図 12">
            <a:extLst>
              <a:ext uri="{FF2B5EF4-FFF2-40B4-BE49-F238E27FC236}">
                <a16:creationId xmlns:a16="http://schemas.microsoft.com/office/drawing/2014/main" id="{46C3513B-5A99-4F4E-B541-4FCC26B4DF32}"/>
              </a:ext>
            </a:extLst>
          </p:cNvPr>
          <p:cNvPicPr>
            <a:picLocks noChangeAspect="1"/>
          </p:cNvPicPr>
          <p:nvPr/>
        </p:nvPicPr>
        <p:blipFill>
          <a:blip r:embed="rId3"/>
          <a:stretch>
            <a:fillRect/>
          </a:stretch>
        </p:blipFill>
        <p:spPr>
          <a:xfrm>
            <a:off x="995484" y="998130"/>
            <a:ext cx="3878625" cy="2180842"/>
          </a:xfrm>
          <a:prstGeom prst="rect">
            <a:avLst/>
          </a:prstGeom>
        </p:spPr>
      </p:pic>
      <p:pic>
        <p:nvPicPr>
          <p:cNvPr id="8" name="図 7">
            <a:extLst>
              <a:ext uri="{FF2B5EF4-FFF2-40B4-BE49-F238E27FC236}">
                <a16:creationId xmlns:a16="http://schemas.microsoft.com/office/drawing/2014/main" id="{02659776-925B-479C-AB1C-09AA35852AF3}"/>
              </a:ext>
            </a:extLst>
          </p:cNvPr>
          <p:cNvPicPr>
            <a:picLocks noChangeAspect="1"/>
          </p:cNvPicPr>
          <p:nvPr/>
        </p:nvPicPr>
        <p:blipFill>
          <a:blip r:embed="rId4"/>
          <a:stretch>
            <a:fillRect/>
          </a:stretch>
        </p:blipFill>
        <p:spPr>
          <a:xfrm>
            <a:off x="4237582" y="3774240"/>
            <a:ext cx="3801532" cy="2137495"/>
          </a:xfrm>
          <a:prstGeom prst="rect">
            <a:avLst/>
          </a:prstGeom>
        </p:spPr>
      </p:pic>
      <p:pic>
        <p:nvPicPr>
          <p:cNvPr id="5" name="図 4">
            <a:extLst>
              <a:ext uri="{FF2B5EF4-FFF2-40B4-BE49-F238E27FC236}">
                <a16:creationId xmlns:a16="http://schemas.microsoft.com/office/drawing/2014/main" id="{FE2327F7-2DC5-475F-A8BA-D69516A1A32D}"/>
              </a:ext>
            </a:extLst>
          </p:cNvPr>
          <p:cNvPicPr>
            <a:picLocks noChangeAspect="1"/>
          </p:cNvPicPr>
          <p:nvPr/>
        </p:nvPicPr>
        <p:blipFill>
          <a:blip r:embed="rId5"/>
          <a:stretch>
            <a:fillRect/>
          </a:stretch>
        </p:blipFill>
        <p:spPr>
          <a:xfrm>
            <a:off x="7317891" y="971789"/>
            <a:ext cx="3878625" cy="2180842"/>
          </a:xfrm>
          <a:prstGeom prst="rect">
            <a:avLst/>
          </a:prstGeom>
        </p:spPr>
      </p:pic>
      <p:sp>
        <p:nvSpPr>
          <p:cNvPr id="6" name="矢印: 右 5">
            <a:extLst>
              <a:ext uri="{FF2B5EF4-FFF2-40B4-BE49-F238E27FC236}">
                <a16:creationId xmlns:a16="http://schemas.microsoft.com/office/drawing/2014/main" id="{0EA8F157-B94E-4FED-B008-4301CCED9C2C}"/>
              </a:ext>
            </a:extLst>
          </p:cNvPr>
          <p:cNvSpPr/>
          <p:nvPr/>
        </p:nvSpPr>
        <p:spPr>
          <a:xfrm rot="1804614">
            <a:off x="3273030" y="3572785"/>
            <a:ext cx="880913" cy="65193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右 11">
            <a:extLst>
              <a:ext uri="{FF2B5EF4-FFF2-40B4-BE49-F238E27FC236}">
                <a16:creationId xmlns:a16="http://schemas.microsoft.com/office/drawing/2014/main" id="{4BD7801B-1870-4C2A-933A-890C07418A90}"/>
              </a:ext>
            </a:extLst>
          </p:cNvPr>
          <p:cNvSpPr/>
          <p:nvPr/>
        </p:nvSpPr>
        <p:spPr>
          <a:xfrm rot="18677598">
            <a:off x="8134233" y="3632956"/>
            <a:ext cx="880913" cy="65193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663681B-2970-42A4-987D-93579E93D654}"/>
              </a:ext>
            </a:extLst>
          </p:cNvPr>
          <p:cNvSpPr txBox="1"/>
          <p:nvPr/>
        </p:nvSpPr>
        <p:spPr>
          <a:xfrm>
            <a:off x="995484" y="3244334"/>
            <a:ext cx="4346983" cy="369332"/>
          </a:xfrm>
          <a:prstGeom prst="rect">
            <a:avLst/>
          </a:prstGeom>
          <a:noFill/>
        </p:spPr>
        <p:txBody>
          <a:bodyPr wrap="square" rtlCol="0">
            <a:spAutoFit/>
          </a:bodyPr>
          <a:lstStyle/>
          <a:p>
            <a:r>
              <a:rPr lang="ja-JP" altLang="en-US" dirty="0"/>
              <a:t>敵を倒し、ステータスポイントを獲得</a:t>
            </a:r>
            <a:endParaRPr lang="en-US" altLang="ja-JP" dirty="0"/>
          </a:p>
        </p:txBody>
      </p:sp>
      <p:sp>
        <p:nvSpPr>
          <p:cNvPr id="14" name="テキスト ボックス 13">
            <a:extLst>
              <a:ext uri="{FF2B5EF4-FFF2-40B4-BE49-F238E27FC236}">
                <a16:creationId xmlns:a16="http://schemas.microsoft.com/office/drawing/2014/main" id="{95E67A49-450E-46AF-AB77-8D92740E0B95}"/>
              </a:ext>
            </a:extLst>
          </p:cNvPr>
          <p:cNvSpPr txBox="1"/>
          <p:nvPr/>
        </p:nvSpPr>
        <p:spPr>
          <a:xfrm>
            <a:off x="3922508" y="6110787"/>
            <a:ext cx="4346983" cy="646331"/>
          </a:xfrm>
          <a:prstGeom prst="rect">
            <a:avLst/>
          </a:prstGeom>
          <a:noFill/>
        </p:spPr>
        <p:txBody>
          <a:bodyPr wrap="square" rtlCol="0">
            <a:spAutoFit/>
          </a:bodyPr>
          <a:lstStyle/>
          <a:p>
            <a:r>
              <a:rPr lang="ja-JP" altLang="en-US" dirty="0"/>
              <a:t>ステータスポイントを消費し、ステータスを上げる</a:t>
            </a:r>
            <a:endParaRPr lang="en-US" altLang="ja-JP" dirty="0"/>
          </a:p>
        </p:txBody>
      </p:sp>
      <p:sp>
        <p:nvSpPr>
          <p:cNvPr id="15" name="テキスト ボックス 14">
            <a:extLst>
              <a:ext uri="{FF2B5EF4-FFF2-40B4-BE49-F238E27FC236}">
                <a16:creationId xmlns:a16="http://schemas.microsoft.com/office/drawing/2014/main" id="{E0EFD526-A958-4732-9071-1EAF72113997}"/>
              </a:ext>
            </a:extLst>
          </p:cNvPr>
          <p:cNvSpPr txBox="1"/>
          <p:nvPr/>
        </p:nvSpPr>
        <p:spPr>
          <a:xfrm>
            <a:off x="7178591" y="3189101"/>
            <a:ext cx="4346983" cy="369332"/>
          </a:xfrm>
          <a:prstGeom prst="rect">
            <a:avLst/>
          </a:prstGeom>
          <a:noFill/>
        </p:spPr>
        <p:txBody>
          <a:bodyPr wrap="square" rtlCol="0">
            <a:spAutoFit/>
          </a:bodyPr>
          <a:lstStyle/>
          <a:p>
            <a:r>
              <a:rPr lang="ja-JP" altLang="en-US" dirty="0"/>
              <a:t>ステータスをあげ、ボスを倒す</a:t>
            </a:r>
            <a:endParaRPr lang="en-US" altLang="ja-JP" dirty="0"/>
          </a:p>
        </p:txBody>
      </p:sp>
    </p:spTree>
    <p:extLst>
      <p:ext uri="{BB962C8B-B14F-4D97-AF65-F5344CB8AC3E}">
        <p14:creationId xmlns:p14="http://schemas.microsoft.com/office/powerpoint/2010/main" val="407424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B92E83E-C5A5-4846-8D62-76A0791B4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35570B0B-B231-4795-90E5-0933844411F1}"/>
              </a:ext>
            </a:extLst>
          </p:cNvPr>
          <p:cNvSpPr txBox="1"/>
          <p:nvPr/>
        </p:nvSpPr>
        <p:spPr>
          <a:xfrm>
            <a:off x="429660" y="404588"/>
            <a:ext cx="9628740" cy="1107996"/>
          </a:xfrm>
          <a:prstGeom prst="rect">
            <a:avLst/>
          </a:prstGeom>
          <a:noFill/>
        </p:spPr>
        <p:txBody>
          <a:bodyPr wrap="square" rtlCol="0">
            <a:spAutoFit/>
          </a:bodyPr>
          <a:lstStyle/>
          <a:p>
            <a:r>
              <a:rPr kumimoji="1" lang="ja-JP" altLang="en-US" sz="4800" b="1" dirty="0">
                <a:solidFill>
                  <a:schemeClr val="tx1">
                    <a:lumMod val="95000"/>
                    <a:lumOff val="5000"/>
                  </a:schemeClr>
                </a:solidFill>
              </a:rPr>
              <a:t>技術紹介①：ステートパターン</a:t>
            </a:r>
            <a:endParaRPr kumimoji="1" lang="en-US" altLang="ja-JP" sz="4800" b="1" dirty="0">
              <a:solidFill>
                <a:schemeClr val="tx1">
                  <a:lumMod val="95000"/>
                  <a:lumOff val="5000"/>
                </a:schemeClr>
              </a:solidFill>
            </a:endParaRPr>
          </a:p>
          <a:p>
            <a:endParaRPr kumimoji="1" lang="ja-JP" altLang="en-US" dirty="0"/>
          </a:p>
        </p:txBody>
      </p:sp>
      <p:sp>
        <p:nvSpPr>
          <p:cNvPr id="10" name="テキスト ボックス 9">
            <a:extLst>
              <a:ext uri="{FF2B5EF4-FFF2-40B4-BE49-F238E27FC236}">
                <a16:creationId xmlns:a16="http://schemas.microsoft.com/office/drawing/2014/main" id="{7E94157E-707E-4CC1-BE64-2618CD9A9B28}"/>
              </a:ext>
            </a:extLst>
          </p:cNvPr>
          <p:cNvSpPr txBox="1"/>
          <p:nvPr/>
        </p:nvSpPr>
        <p:spPr>
          <a:xfrm>
            <a:off x="429660" y="1444851"/>
            <a:ext cx="6762342" cy="1200329"/>
          </a:xfrm>
          <a:prstGeom prst="rect">
            <a:avLst/>
          </a:prstGeom>
          <a:noFill/>
        </p:spPr>
        <p:txBody>
          <a:bodyPr wrap="square" rtlCol="0">
            <a:spAutoFit/>
          </a:bodyPr>
          <a:lstStyle/>
          <a:p>
            <a:r>
              <a:rPr kumimoji="1" lang="ja-JP" altLang="en-US" dirty="0">
                <a:solidFill>
                  <a:schemeClr val="tx1">
                    <a:lumMod val="95000"/>
                    <a:lumOff val="5000"/>
                  </a:schemeClr>
                </a:solidFill>
              </a:rPr>
              <a:t>ステートパターンを使い、プレイヤーの場合は押されたボタン、</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敵は、プレイヤーとの距離によって行動が変わるようになっています。敵は、種類ごとに動きが違うので種類が何かを受け取りその種類ごとに行動を変えています。</a:t>
            </a:r>
            <a:endParaRPr kumimoji="1" lang="en-US" altLang="ja-JP" dirty="0">
              <a:solidFill>
                <a:schemeClr val="tx1">
                  <a:lumMod val="95000"/>
                  <a:lumOff val="5000"/>
                </a:schemeClr>
              </a:solidFill>
            </a:endParaRPr>
          </a:p>
        </p:txBody>
      </p:sp>
    </p:spTree>
    <p:extLst>
      <p:ext uri="{BB962C8B-B14F-4D97-AF65-F5344CB8AC3E}">
        <p14:creationId xmlns:p14="http://schemas.microsoft.com/office/powerpoint/2010/main" val="3904266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CBB968A-AAAC-4DD9-9056-B01D72C29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テキスト ボックス 1">
            <a:extLst>
              <a:ext uri="{FF2B5EF4-FFF2-40B4-BE49-F238E27FC236}">
                <a16:creationId xmlns:a16="http://schemas.microsoft.com/office/drawing/2014/main" id="{F10EE601-AB5E-4A8A-8378-5C1EAC5BF982}"/>
              </a:ext>
            </a:extLst>
          </p:cNvPr>
          <p:cNvSpPr txBox="1"/>
          <p:nvPr/>
        </p:nvSpPr>
        <p:spPr>
          <a:xfrm>
            <a:off x="510093" y="515573"/>
            <a:ext cx="8017933" cy="1107996"/>
          </a:xfrm>
          <a:prstGeom prst="rect">
            <a:avLst/>
          </a:prstGeom>
          <a:noFill/>
        </p:spPr>
        <p:txBody>
          <a:bodyPr wrap="square" rtlCol="0">
            <a:spAutoFit/>
          </a:bodyPr>
          <a:lstStyle/>
          <a:p>
            <a:r>
              <a:rPr kumimoji="1" lang="ja-JP" altLang="en-US" sz="4800" b="1" dirty="0">
                <a:solidFill>
                  <a:schemeClr val="tx1">
                    <a:lumMod val="95000"/>
                    <a:lumOff val="5000"/>
                  </a:schemeClr>
                </a:solidFill>
              </a:rPr>
              <a:t>技術紹介②：ステータス</a:t>
            </a:r>
            <a:endParaRPr kumimoji="1" lang="en-US" altLang="ja-JP" sz="4800" b="1" dirty="0">
              <a:solidFill>
                <a:schemeClr val="tx1">
                  <a:lumMod val="95000"/>
                  <a:lumOff val="5000"/>
                </a:schemeClr>
              </a:solidFill>
            </a:endParaRPr>
          </a:p>
          <a:p>
            <a:endParaRPr kumimoji="1" lang="ja-JP" altLang="en-US" dirty="0"/>
          </a:p>
        </p:txBody>
      </p:sp>
      <p:sp>
        <p:nvSpPr>
          <p:cNvPr id="5" name="テキスト ボックス 4">
            <a:extLst>
              <a:ext uri="{FF2B5EF4-FFF2-40B4-BE49-F238E27FC236}">
                <a16:creationId xmlns:a16="http://schemas.microsoft.com/office/drawing/2014/main" id="{8FAA8BF5-0A93-465F-9F03-B35AE7875A1A}"/>
              </a:ext>
            </a:extLst>
          </p:cNvPr>
          <p:cNvSpPr txBox="1"/>
          <p:nvPr/>
        </p:nvSpPr>
        <p:spPr>
          <a:xfrm>
            <a:off x="510093" y="1389502"/>
            <a:ext cx="6288640" cy="1754326"/>
          </a:xfrm>
          <a:prstGeom prst="rect">
            <a:avLst/>
          </a:prstGeom>
          <a:noFill/>
        </p:spPr>
        <p:txBody>
          <a:bodyPr wrap="square" rtlCol="0">
            <a:spAutoFit/>
          </a:bodyPr>
          <a:lstStyle/>
          <a:p>
            <a:r>
              <a:rPr kumimoji="1" lang="ja-JP" altLang="en-US" dirty="0">
                <a:solidFill>
                  <a:schemeClr val="tx1">
                    <a:lumMod val="95000"/>
                    <a:lumOff val="5000"/>
                  </a:schemeClr>
                </a:solidFill>
              </a:rPr>
              <a:t>獲得したステータスポイントステータスを上げることができます。半分まで上げると、カスタムボーナスを取得でき、</a:t>
            </a:r>
            <a:endParaRPr kumimoji="1" lang="en-US" altLang="ja-JP" dirty="0">
              <a:solidFill>
                <a:schemeClr val="tx1">
                  <a:lumMod val="95000"/>
                  <a:lumOff val="5000"/>
                </a:schemeClr>
              </a:solidFill>
            </a:endParaRPr>
          </a:p>
          <a:p>
            <a:r>
              <a:rPr lang="ja-JP" altLang="en-US" dirty="0">
                <a:solidFill>
                  <a:schemeClr val="tx1">
                    <a:lumMod val="95000"/>
                    <a:lumOff val="5000"/>
                  </a:schemeClr>
                </a:solidFill>
              </a:rPr>
              <a:t>ステータスを上げる良さとして実装しました。</a:t>
            </a:r>
            <a:br>
              <a:rPr kumimoji="1" lang="en-US" altLang="ja-JP" dirty="0">
                <a:solidFill>
                  <a:schemeClr val="tx1">
                    <a:lumMod val="95000"/>
                    <a:lumOff val="5000"/>
                  </a:schemeClr>
                </a:solidFill>
              </a:rPr>
            </a:br>
            <a:r>
              <a:rPr kumimoji="1" lang="ja-JP" altLang="en-US" dirty="0">
                <a:solidFill>
                  <a:schemeClr val="tx1">
                    <a:lumMod val="95000"/>
                    <a:lumOff val="5000"/>
                  </a:schemeClr>
                </a:solidFill>
              </a:rPr>
              <a:t>上げた分のステータスを、</a:t>
            </a:r>
            <a:r>
              <a:rPr kumimoji="1" lang="en-US" altLang="ja-JP" dirty="0">
                <a:solidFill>
                  <a:schemeClr val="tx1">
                    <a:lumMod val="95000"/>
                    <a:lumOff val="5000"/>
                  </a:schemeClr>
                </a:solidFill>
              </a:rPr>
              <a:t>csv</a:t>
            </a:r>
            <a:r>
              <a:rPr kumimoji="1" lang="ja-JP" altLang="en-US" dirty="0">
                <a:solidFill>
                  <a:schemeClr val="tx1">
                    <a:lumMod val="95000"/>
                    <a:lumOff val="5000"/>
                  </a:schemeClr>
                </a:solidFill>
              </a:rPr>
              <a:t>で保存しています。</a:t>
            </a:r>
            <a:endParaRPr kumimoji="1" lang="en-US" altLang="ja-JP" dirty="0">
              <a:solidFill>
                <a:schemeClr val="tx1">
                  <a:lumMod val="95000"/>
                  <a:lumOff val="5000"/>
                </a:schemeClr>
              </a:solidFill>
            </a:endParaRPr>
          </a:p>
          <a:p>
            <a:r>
              <a:rPr kumimoji="1" lang="ja-JP" altLang="en-US" dirty="0">
                <a:solidFill>
                  <a:schemeClr val="tx1">
                    <a:lumMod val="95000"/>
                    <a:lumOff val="5000"/>
                  </a:schemeClr>
                </a:solidFill>
              </a:rPr>
              <a:t>元々のステータスに上げた分のステータスを足しています。</a:t>
            </a:r>
            <a:br>
              <a:rPr kumimoji="1" lang="en-US" altLang="ja-JP" dirty="0">
                <a:solidFill>
                  <a:schemeClr val="tx1">
                    <a:lumMod val="95000"/>
                    <a:lumOff val="5000"/>
                  </a:schemeClr>
                </a:solidFill>
              </a:rPr>
            </a:br>
            <a:endParaRPr kumimoji="1" lang="ja-JP" altLang="en-US" dirty="0">
              <a:solidFill>
                <a:schemeClr val="tx1">
                  <a:lumMod val="95000"/>
                  <a:lumOff val="5000"/>
                </a:schemeClr>
              </a:solidFill>
            </a:endParaRPr>
          </a:p>
        </p:txBody>
      </p:sp>
      <p:pic>
        <p:nvPicPr>
          <p:cNvPr id="9" name="図 8">
            <a:extLst>
              <a:ext uri="{FF2B5EF4-FFF2-40B4-BE49-F238E27FC236}">
                <a16:creationId xmlns:a16="http://schemas.microsoft.com/office/drawing/2014/main" id="{FD46A968-D8FC-40FE-A96A-3EC4B9042E9D}"/>
              </a:ext>
            </a:extLst>
          </p:cNvPr>
          <p:cNvPicPr>
            <a:picLocks noChangeAspect="1"/>
          </p:cNvPicPr>
          <p:nvPr/>
        </p:nvPicPr>
        <p:blipFill>
          <a:blip r:embed="rId3"/>
          <a:stretch>
            <a:fillRect/>
          </a:stretch>
        </p:blipFill>
        <p:spPr>
          <a:xfrm>
            <a:off x="7657817" y="144166"/>
            <a:ext cx="3774863" cy="2122499"/>
          </a:xfrm>
          <a:prstGeom prst="rect">
            <a:avLst/>
          </a:prstGeom>
        </p:spPr>
      </p:pic>
      <p:pic>
        <p:nvPicPr>
          <p:cNvPr id="11" name="図 10">
            <a:extLst>
              <a:ext uri="{FF2B5EF4-FFF2-40B4-BE49-F238E27FC236}">
                <a16:creationId xmlns:a16="http://schemas.microsoft.com/office/drawing/2014/main" id="{E7F5FF54-18FA-436B-9ABE-5BCB074FB730}"/>
              </a:ext>
            </a:extLst>
          </p:cNvPr>
          <p:cNvPicPr>
            <a:picLocks noChangeAspect="1"/>
          </p:cNvPicPr>
          <p:nvPr/>
        </p:nvPicPr>
        <p:blipFill>
          <a:blip r:embed="rId4"/>
          <a:stretch>
            <a:fillRect/>
          </a:stretch>
        </p:blipFill>
        <p:spPr>
          <a:xfrm>
            <a:off x="7670800" y="2354735"/>
            <a:ext cx="3801532" cy="2137495"/>
          </a:xfrm>
          <a:prstGeom prst="rect">
            <a:avLst/>
          </a:prstGeom>
        </p:spPr>
      </p:pic>
      <p:pic>
        <p:nvPicPr>
          <p:cNvPr id="13" name="図 12">
            <a:extLst>
              <a:ext uri="{FF2B5EF4-FFF2-40B4-BE49-F238E27FC236}">
                <a16:creationId xmlns:a16="http://schemas.microsoft.com/office/drawing/2014/main" id="{FE4CC8D7-A530-4BD5-8211-E71128EF0AD9}"/>
              </a:ext>
            </a:extLst>
          </p:cNvPr>
          <p:cNvPicPr>
            <a:picLocks noChangeAspect="1"/>
          </p:cNvPicPr>
          <p:nvPr/>
        </p:nvPicPr>
        <p:blipFill>
          <a:blip r:embed="rId5"/>
          <a:stretch>
            <a:fillRect/>
          </a:stretch>
        </p:blipFill>
        <p:spPr>
          <a:xfrm>
            <a:off x="7670800" y="4580300"/>
            <a:ext cx="3801533" cy="2133534"/>
          </a:xfrm>
          <a:prstGeom prst="rect">
            <a:avLst/>
          </a:prstGeom>
        </p:spPr>
      </p:pic>
      <p:sp>
        <p:nvSpPr>
          <p:cNvPr id="7" name="テキスト ボックス 6">
            <a:extLst>
              <a:ext uri="{FF2B5EF4-FFF2-40B4-BE49-F238E27FC236}">
                <a16:creationId xmlns:a16="http://schemas.microsoft.com/office/drawing/2014/main" id="{5933710B-2D74-449E-B86B-67B14ECAF3D3}"/>
              </a:ext>
            </a:extLst>
          </p:cNvPr>
          <p:cNvSpPr txBox="1"/>
          <p:nvPr/>
        </p:nvSpPr>
        <p:spPr>
          <a:xfrm>
            <a:off x="678097" y="2616200"/>
            <a:ext cx="184731" cy="369332"/>
          </a:xfrm>
          <a:prstGeom prst="rect">
            <a:avLst/>
          </a:prstGeom>
          <a:noFill/>
        </p:spPr>
        <p:txBody>
          <a:bodyPr wrap="non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8A52E2EB-1D14-4F44-9FB9-1D8702B6B266}"/>
              </a:ext>
            </a:extLst>
          </p:cNvPr>
          <p:cNvSpPr txBox="1"/>
          <p:nvPr/>
        </p:nvSpPr>
        <p:spPr>
          <a:xfrm>
            <a:off x="510093" y="2959162"/>
            <a:ext cx="6417141" cy="369332"/>
          </a:xfrm>
          <a:prstGeom prst="rect">
            <a:avLst/>
          </a:prstGeom>
          <a:noFill/>
        </p:spPr>
        <p:txBody>
          <a:bodyPr wrap="none" rtlCol="0">
            <a:spAutoFit/>
          </a:bodyPr>
          <a:lstStyle/>
          <a:p>
            <a:r>
              <a:rPr lang="ja-JP" altLang="en-US" dirty="0"/>
              <a:t>↓ステータス関係の情報を出力・読み込みを制作しました。</a:t>
            </a:r>
            <a:endParaRPr kumimoji="1" lang="ja-JP" altLang="en-US" dirty="0"/>
          </a:p>
        </p:txBody>
      </p:sp>
    </p:spTree>
    <p:extLst>
      <p:ext uri="{BB962C8B-B14F-4D97-AF65-F5344CB8AC3E}">
        <p14:creationId xmlns:p14="http://schemas.microsoft.com/office/powerpoint/2010/main" val="145775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AABDBC3-FE24-4879-B4B8-F02C28D9C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テキスト ボックス 1">
            <a:extLst>
              <a:ext uri="{FF2B5EF4-FFF2-40B4-BE49-F238E27FC236}">
                <a16:creationId xmlns:a16="http://schemas.microsoft.com/office/drawing/2014/main" id="{3AC9B0AA-FB5B-47C4-9C5E-CEA4AF616196}"/>
              </a:ext>
            </a:extLst>
          </p:cNvPr>
          <p:cNvSpPr txBox="1"/>
          <p:nvPr/>
        </p:nvSpPr>
        <p:spPr>
          <a:xfrm>
            <a:off x="510093" y="438455"/>
            <a:ext cx="10657440" cy="830997"/>
          </a:xfrm>
          <a:prstGeom prst="rect">
            <a:avLst/>
          </a:prstGeom>
          <a:noFill/>
        </p:spPr>
        <p:txBody>
          <a:bodyPr wrap="square" rtlCol="0">
            <a:spAutoFit/>
          </a:bodyPr>
          <a:lstStyle/>
          <a:p>
            <a:r>
              <a:rPr kumimoji="1" lang="ja-JP" altLang="en-US" sz="4800" b="1" dirty="0">
                <a:solidFill>
                  <a:schemeClr val="tx1">
                    <a:lumMod val="95000"/>
                    <a:lumOff val="5000"/>
                  </a:schemeClr>
                </a:solidFill>
              </a:rPr>
              <a:t>技術紹介③：</a:t>
            </a:r>
            <a:r>
              <a:rPr kumimoji="1" lang="ja-JP" altLang="en-US" sz="4800" b="1" dirty="0"/>
              <a:t>モブ敵の追加のしやすさ</a:t>
            </a:r>
            <a:endParaRPr kumimoji="1" lang="en-US" altLang="ja-JP" sz="4800" b="1" dirty="0"/>
          </a:p>
        </p:txBody>
      </p:sp>
      <p:sp>
        <p:nvSpPr>
          <p:cNvPr id="3" name="テキスト ボックス 2">
            <a:extLst>
              <a:ext uri="{FF2B5EF4-FFF2-40B4-BE49-F238E27FC236}">
                <a16:creationId xmlns:a16="http://schemas.microsoft.com/office/drawing/2014/main" id="{D0391142-BDC6-4C87-B90A-5B7D94EDAC96}"/>
              </a:ext>
            </a:extLst>
          </p:cNvPr>
          <p:cNvSpPr txBox="1"/>
          <p:nvPr/>
        </p:nvSpPr>
        <p:spPr>
          <a:xfrm>
            <a:off x="922867" y="1566333"/>
            <a:ext cx="7343677" cy="923330"/>
          </a:xfrm>
          <a:prstGeom prst="rect">
            <a:avLst/>
          </a:prstGeom>
          <a:noFill/>
        </p:spPr>
        <p:txBody>
          <a:bodyPr wrap="none" rtlCol="0">
            <a:spAutoFit/>
          </a:bodyPr>
          <a:lstStyle/>
          <a:p>
            <a:r>
              <a:rPr kumimoji="1" lang="ja-JP" altLang="en-US" dirty="0"/>
              <a:t>モブ敵は、</a:t>
            </a:r>
            <a:r>
              <a:rPr kumimoji="1" lang="en-US" altLang="ja-JP" dirty="0" err="1"/>
              <a:t>characterBase</a:t>
            </a:r>
            <a:r>
              <a:rPr kumimoji="1" lang="ja-JP" altLang="en-US" dirty="0"/>
              <a:t>を親クラスとしてつくりあげています。</a:t>
            </a:r>
            <a:endParaRPr kumimoji="1" lang="en-US" altLang="ja-JP" dirty="0"/>
          </a:p>
          <a:p>
            <a:r>
              <a:rPr lang="ja-JP" altLang="en-US" dirty="0"/>
              <a:t>共通の処理の部分は、</a:t>
            </a:r>
            <a:r>
              <a:rPr lang="en-US" altLang="ja-JP" dirty="0" err="1"/>
              <a:t>charactrerBase</a:t>
            </a:r>
            <a:r>
              <a:rPr lang="ja-JP" altLang="en-US" dirty="0"/>
              <a:t>にあり、その敵だけの処理する</a:t>
            </a:r>
            <a:endParaRPr lang="en-US" altLang="ja-JP" dirty="0"/>
          </a:p>
          <a:p>
            <a:r>
              <a:rPr lang="ja-JP" altLang="en-US" dirty="0"/>
              <a:t>コードを書くことで追加することができます。</a:t>
            </a:r>
            <a:endParaRPr lang="en-US" altLang="ja-JP" dirty="0"/>
          </a:p>
        </p:txBody>
      </p:sp>
    </p:spTree>
    <p:extLst>
      <p:ext uri="{BB962C8B-B14F-4D97-AF65-F5344CB8AC3E}">
        <p14:creationId xmlns:p14="http://schemas.microsoft.com/office/powerpoint/2010/main" val="42987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5FB41A9-3038-4E82-837D-D0F66D50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テキスト ボックス 1">
            <a:extLst>
              <a:ext uri="{FF2B5EF4-FFF2-40B4-BE49-F238E27FC236}">
                <a16:creationId xmlns:a16="http://schemas.microsoft.com/office/drawing/2014/main" id="{18243ABD-8F24-468B-85E1-46A8F56E7E90}"/>
              </a:ext>
            </a:extLst>
          </p:cNvPr>
          <p:cNvSpPr txBox="1"/>
          <p:nvPr/>
        </p:nvSpPr>
        <p:spPr>
          <a:xfrm>
            <a:off x="476226" y="319922"/>
            <a:ext cx="8017933" cy="646331"/>
          </a:xfrm>
          <a:prstGeom prst="rect">
            <a:avLst/>
          </a:prstGeom>
          <a:noFill/>
        </p:spPr>
        <p:txBody>
          <a:bodyPr wrap="square" rtlCol="0">
            <a:spAutoFit/>
          </a:bodyPr>
          <a:lstStyle/>
          <a:p>
            <a:r>
              <a:rPr kumimoji="1" lang="ja-JP" altLang="en-US" sz="3600" dirty="0">
                <a:solidFill>
                  <a:schemeClr val="tx1">
                    <a:lumMod val="95000"/>
                    <a:lumOff val="5000"/>
                  </a:schemeClr>
                </a:solidFill>
              </a:rPr>
              <a:t>ボスの</a:t>
            </a:r>
            <a:r>
              <a:rPr kumimoji="1" lang="en-US" altLang="ja-JP" sz="3600" dirty="0">
                <a:solidFill>
                  <a:schemeClr val="tx1">
                    <a:lumMod val="95000"/>
                    <a:lumOff val="5000"/>
                  </a:schemeClr>
                </a:solidFill>
              </a:rPr>
              <a:t>AI</a:t>
            </a:r>
            <a:r>
              <a:rPr kumimoji="1" lang="ja-JP" altLang="en-US" sz="3600" dirty="0">
                <a:solidFill>
                  <a:schemeClr val="tx1">
                    <a:lumMod val="95000"/>
                    <a:lumOff val="5000"/>
                  </a:schemeClr>
                </a:solidFill>
              </a:rPr>
              <a:t>機能の追加のしやすさ</a:t>
            </a:r>
            <a:endParaRPr kumimoji="1" lang="ja-JP" altLang="en-US" dirty="0"/>
          </a:p>
        </p:txBody>
      </p:sp>
    </p:spTree>
    <p:extLst>
      <p:ext uri="{BB962C8B-B14F-4D97-AF65-F5344CB8AC3E}">
        <p14:creationId xmlns:p14="http://schemas.microsoft.com/office/powerpoint/2010/main" val="8598524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TotalTime>
  <Words>370</Words>
  <Application>Microsoft Office PowerPoint</Application>
  <PresentationFormat>ワイド画面</PresentationFormat>
  <Paragraphs>54</Paragraphs>
  <Slides>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永松　涼華</dc:creator>
  <cp:lastModifiedBy>永松　涼華</cp:lastModifiedBy>
  <cp:revision>62</cp:revision>
  <dcterms:created xsi:type="dcterms:W3CDTF">2025-01-09T00:31:35Z</dcterms:created>
  <dcterms:modified xsi:type="dcterms:W3CDTF">2025-02-18T02:12:43Z</dcterms:modified>
</cp:coreProperties>
</file>